
<file path=[Content_Types].xml><?xml version="1.0" encoding="utf-8"?>
<Types xmlns="http://schemas.openxmlformats.org/package/2006/content-types">
  <Default Extension="emf" ContentType="image/x-emf"/>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 id="2147483698" r:id="rId2"/>
  </p:sldMasterIdLst>
  <p:notesMasterIdLst>
    <p:notesMasterId r:id="rId16"/>
  </p:notesMasterIdLst>
  <p:sldIdLst>
    <p:sldId id="756" r:id="rId3"/>
    <p:sldId id="757" r:id="rId4"/>
    <p:sldId id="770" r:id="rId5"/>
    <p:sldId id="772" r:id="rId6"/>
    <p:sldId id="773" r:id="rId7"/>
    <p:sldId id="774" r:id="rId8"/>
    <p:sldId id="775" r:id="rId9"/>
    <p:sldId id="776" r:id="rId10"/>
    <p:sldId id="777" r:id="rId11"/>
    <p:sldId id="778" r:id="rId12"/>
    <p:sldId id="779" r:id="rId13"/>
    <p:sldId id="780" r:id="rId14"/>
    <p:sldId id="741" r:id="rId15"/>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A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cSldViewPr>
  </p:slideViewPr>
  <p:notesTextViewPr>
    <p:cViewPr>
      <p:scale>
        <a:sx n="1" d="1"/>
        <a:sy n="1" d="1"/>
      </p:scale>
      <p:origin x="0" y="0"/>
    </p:cViewPr>
  </p:notesTextViewPr>
  <p:notesViewPr>
    <p:cSldViewPr snapToGrid="0">
      <p:cViewPr varScale="1">
        <p:scale>
          <a:sx n="80" d="100"/>
          <a:sy n="80" d="100"/>
        </p:scale>
        <p:origin x="401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46399" cy="496886"/>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49687" y="0"/>
            <a:ext cx="2946399" cy="496886"/>
          </a:xfrm>
          <a:prstGeom prst="rect">
            <a:avLst/>
          </a:prstGeom>
          <a:noFill/>
          <a:ln>
            <a:noFill/>
          </a:ln>
        </p:spPr>
        <p:txBody>
          <a:bodyPr wrap="square"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917575" y="744537"/>
            <a:ext cx="4962525" cy="3722686"/>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679450" y="4714875"/>
            <a:ext cx="5438774" cy="4467224"/>
          </a:xfrm>
          <a:prstGeom prst="rect">
            <a:avLst/>
          </a:prstGeom>
          <a:noFill/>
          <a:ln>
            <a:noFill/>
          </a:ln>
        </p:spPr>
        <p:txBody>
          <a:bodyPr wrap="square" lIns="91425" tIns="91425" rIns="91425" bIns="91425" anchor="t" anchorCtr="0"/>
          <a:lstStyle>
            <a:lvl1pPr marL="0" marR="0" lvl="0" indent="0" algn="l" rtl="0">
              <a:spcBef>
                <a:spcPts val="0"/>
              </a:spcBef>
              <a:buChar char="●"/>
              <a:defRPr sz="1800" b="0" i="0" u="none" strike="noStrike" cap="none"/>
            </a:lvl1pPr>
            <a:lvl2pPr marL="0" marR="0" lvl="1" indent="0" algn="l" rtl="0">
              <a:spcBef>
                <a:spcPts val="0"/>
              </a:spcBef>
              <a:buChar char="○"/>
              <a:defRPr sz="1800" b="0" i="0" u="none" strike="noStrike" cap="none"/>
            </a:lvl2pPr>
            <a:lvl3pPr marL="0" marR="0" lvl="2" indent="0" algn="l" rtl="0">
              <a:spcBef>
                <a:spcPts val="0"/>
              </a:spcBef>
              <a:buChar char="■"/>
              <a:defRPr sz="1800" b="0" i="0" u="none" strike="noStrike" cap="none"/>
            </a:lvl3pPr>
            <a:lvl4pPr marL="0" marR="0" lvl="3" indent="0" algn="l" rtl="0">
              <a:spcBef>
                <a:spcPts val="0"/>
              </a:spcBef>
              <a:buChar char="●"/>
              <a:defRPr sz="1800" b="0" i="0" u="none" strike="noStrike" cap="none"/>
            </a:lvl4pPr>
            <a:lvl5pPr marL="0" marR="0" lvl="4" indent="0" algn="l" rtl="0">
              <a:spcBef>
                <a:spcPts val="0"/>
              </a:spcBef>
              <a:buChar char="○"/>
              <a:defRPr sz="1800" b="0" i="0" u="none" strike="noStrike" cap="none"/>
            </a:lvl5pPr>
            <a:lvl6pPr marL="0" marR="0" lvl="5" indent="0" algn="l" rtl="0">
              <a:spcBef>
                <a:spcPts val="0"/>
              </a:spcBef>
              <a:buChar char="■"/>
              <a:defRPr sz="1800" b="0" i="0" u="none" strike="noStrike" cap="none"/>
            </a:lvl6pPr>
            <a:lvl7pPr marL="0" marR="0" lvl="6" indent="0" algn="l" rtl="0">
              <a:spcBef>
                <a:spcPts val="0"/>
              </a:spcBef>
              <a:buChar char="●"/>
              <a:defRPr sz="1800" b="0" i="0" u="none" strike="noStrike" cap="none"/>
            </a:lvl7pPr>
            <a:lvl8pPr marL="0" marR="0" lvl="7" indent="0" algn="l" rtl="0">
              <a:spcBef>
                <a:spcPts val="0"/>
              </a:spcBef>
              <a:buChar char="○"/>
              <a:defRPr sz="1800" b="0" i="0" u="none" strike="noStrike" cap="none"/>
            </a:lvl8pPr>
            <a:lvl9pPr marL="0" marR="0" lvl="8" indent="0" algn="l" rtl="0">
              <a:spcBef>
                <a:spcPts val="0"/>
              </a:spcBef>
              <a:buChar char="■"/>
              <a:defRPr sz="1800" b="0" i="0" u="none" strike="noStrike" cap="none"/>
            </a:lvl9pPr>
          </a:lstStyle>
          <a:p>
            <a:endParaRPr/>
          </a:p>
        </p:txBody>
      </p:sp>
      <p:sp>
        <p:nvSpPr>
          <p:cNvPr id="7" name="Shape 7"/>
          <p:cNvSpPr txBox="1">
            <a:spLocks noGrp="1"/>
          </p:cNvSpPr>
          <p:nvPr>
            <p:ph type="ftr" idx="11"/>
          </p:nvPr>
        </p:nvSpPr>
        <p:spPr>
          <a:xfrm>
            <a:off x="0" y="9428161"/>
            <a:ext cx="2946399" cy="496886"/>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49687" y="9428161"/>
            <a:ext cx="2946399" cy="496886"/>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51124067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US" dirty="0"/>
              <a:t>Hello My Name is and I work…..</a:t>
            </a:r>
          </a:p>
          <a:p>
            <a:pPr lvl="0">
              <a:spcBef>
                <a:spcPts val="0"/>
              </a:spcBef>
              <a:buNone/>
            </a:pPr>
            <a:r>
              <a:rPr lang="en-US" dirty="0"/>
              <a:t>If there is one piece of advice I can offer to you all starting your nursing and midwifery careers to-day is that you need to look after yourself first before you can help others!  And one of the first ways of doing that is to avail of the free vaccines available from the Occupational Health Departments attached to the Hospitals and Communities in which you live and work.</a:t>
            </a:r>
          </a:p>
          <a:p>
            <a:pPr>
              <a:buNone/>
            </a:pPr>
            <a:endParaRPr lang="en-GB"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337587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US" dirty="0"/>
              <a:t>It is important to protect yourself before coming into contact with patients in hospital or community setting as there is a risk you can be exposed to infection.</a:t>
            </a:r>
          </a:p>
          <a:p>
            <a:pPr lvl="0">
              <a:spcBef>
                <a:spcPts val="0"/>
              </a:spcBef>
              <a:buNone/>
            </a:pPr>
            <a:r>
              <a:rPr lang="en-US" dirty="0"/>
              <a:t>Similarly it is important that healthcare staff are vaccinated and screened to help prevent cross infection from healthcare workers to unwell patients particularly the very young and very old who are most vulnerable.</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2</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651448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GB" dirty="0"/>
              <a:t>The WHO have reported that the HB vaccine is 95% effective in preventing chronic liver infection caused by HBV.</a:t>
            </a:r>
          </a:p>
          <a:p>
            <a:pPr lvl="0">
              <a:spcBef>
                <a:spcPts val="0"/>
              </a:spcBef>
              <a:buNone/>
            </a:pPr>
            <a:endParaRPr lang="en-GB" dirty="0"/>
          </a:p>
          <a:p>
            <a:pPr lvl="0">
              <a:spcBef>
                <a:spcPts val="0"/>
              </a:spcBef>
              <a:buNone/>
            </a:pPr>
            <a:r>
              <a:rPr lang="en-GB" dirty="0"/>
              <a:t>So it makes sense to get the vaccine and have confidence that you are protecting yourself from any risk of acquiring the infection from your place of work.</a:t>
            </a:r>
          </a:p>
          <a:p>
            <a:pPr>
              <a:buNone/>
            </a:pPr>
            <a:endParaRPr lang="en-GB"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3</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328409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480"/>
              </a:spcBef>
              <a:buClr>
                <a:schemeClr val="dk1"/>
              </a:buClr>
              <a:buSzPct val="100000"/>
            </a:pPr>
            <a:r>
              <a:rPr lang="en-GB" sz="1800" dirty="0">
                <a:solidFill>
                  <a:srgbClr val="FF0000"/>
                </a:solidFill>
              </a:rPr>
              <a:t>ALL Vaccinations are highly recommended as they protect both the student and the patients and staff the students come into contact </a:t>
            </a:r>
          </a:p>
          <a:p>
            <a:pPr lvl="0">
              <a:spcBef>
                <a:spcPts val="480"/>
              </a:spcBef>
              <a:buClr>
                <a:schemeClr val="dk1"/>
              </a:buClr>
              <a:buSzPct val="100000"/>
            </a:pPr>
            <a:r>
              <a:rPr lang="en-GB" sz="1800" dirty="0">
                <a:solidFill>
                  <a:srgbClr val="FF0000"/>
                </a:solidFill>
              </a:rPr>
              <a:t>with during clinical placements</a:t>
            </a:r>
            <a:r>
              <a:rPr lang="en-GB" sz="1800" dirty="0">
                <a:solidFill>
                  <a:schemeClr val="accent6">
                    <a:lumMod val="50000"/>
                  </a:schemeClr>
                </a:solidFill>
              </a:rPr>
              <a:t>.</a:t>
            </a:r>
          </a:p>
          <a:p>
            <a:endParaRPr lang="en-IE"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8</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96420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a:buNone/>
            </a:pPr>
            <a:r>
              <a:rPr lang="en-US" dirty="0"/>
              <a:t>The importance of this fact has never been more true in light of the pandemic. As Healthcare workers you will be expected to know and act upon best practice measures regarding all advise from the HSE and the WHO as it is the most scientific and factual.</a:t>
            </a:r>
            <a:endParaRPr lang="en-IE"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11</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63137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spcBef>
                <a:spcPts val="0"/>
              </a:spcBef>
              <a:buNone/>
            </a:pPr>
            <a:r>
              <a:rPr lang="en-GB" dirty="0"/>
              <a:t>WHO 2016: 1.4 million people died from Hepatitis of which 47% were from HBV</a:t>
            </a:r>
          </a:p>
          <a:p>
            <a:pPr lvl="0">
              <a:spcBef>
                <a:spcPts val="0"/>
              </a:spcBef>
              <a:buNone/>
            </a:pPr>
            <a:r>
              <a:rPr lang="en-GB" dirty="0"/>
              <a:t>The WHO aim to eradicate viral hepatitis and vaccination will be the main focus of achieving that goal.</a:t>
            </a:r>
          </a:p>
          <a:p>
            <a:pPr>
              <a:buNone/>
            </a:pPr>
            <a:endParaRPr lang="en-GB"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t>13</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118393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106" name="Shape 106"/>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2" name="Shape 112"/>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5"/>
        <p:cNvGrpSpPr/>
        <p:nvPr/>
      </p:nvGrpSpPr>
      <p:grpSpPr>
        <a:xfrm>
          <a:off x="0" y="0"/>
          <a:ext cx="0" cy="0"/>
          <a:chOff x="0" y="0"/>
          <a:chExt cx="0" cy="0"/>
        </a:xfrm>
      </p:grpSpPr>
      <p:sp>
        <p:nvSpPr>
          <p:cNvPr id="116" name="Shape 116"/>
          <p:cNvSpPr txBox="1">
            <a:spLocks noGrp="1"/>
          </p:cNvSpPr>
          <p:nvPr>
            <p:ph type="ctrTitle"/>
          </p:nvPr>
        </p:nvSpPr>
        <p:spPr>
          <a:xfrm>
            <a:off x="685800" y="2130425"/>
            <a:ext cx="7772400" cy="1470024"/>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7" name="Shape 117"/>
          <p:cNvSpPr txBox="1">
            <a:spLocks noGrp="1"/>
          </p:cNvSpPr>
          <p:nvPr>
            <p:ph type="subTitle" idx="1"/>
          </p:nvPr>
        </p:nvSpPr>
        <p:spPr>
          <a:xfrm>
            <a:off x="1371600" y="3886200"/>
            <a:ext cx="6400799" cy="1752600"/>
          </a:xfrm>
          <a:prstGeom prst="rect">
            <a:avLst/>
          </a:prstGeom>
          <a:noFill/>
          <a:ln>
            <a:noFill/>
          </a:ln>
        </p:spPr>
        <p:txBody>
          <a:bodyPr wrap="square" lIns="91425" tIns="91425" rIns="91425" bIns="91425" anchor="t" anchorCtr="0"/>
          <a:lstStyle>
            <a:lvl1pPr marL="0" marR="0" lvl="0" indent="0" algn="ctr" rtl="0">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18" name="Shape 118"/>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19" name="Shape 119"/>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at we do">
    <p:spTree>
      <p:nvGrpSpPr>
        <p:cNvPr id="1" name=""/>
        <p:cNvGrpSpPr/>
        <p:nvPr/>
      </p:nvGrpSpPr>
      <p:grpSpPr>
        <a:xfrm>
          <a:off x="0" y="0"/>
          <a:ext cx="0" cy="0"/>
          <a:chOff x="0" y="0"/>
          <a:chExt cx="0" cy="0"/>
        </a:xfrm>
      </p:grpSpPr>
      <p:sp>
        <p:nvSpPr>
          <p:cNvPr id="11" name="Picture Placeholder 2"/>
          <p:cNvSpPr>
            <a:spLocks noGrp="1" noChangeAspect="1"/>
          </p:cNvSpPr>
          <p:nvPr>
            <p:ph type="pic" sz="quarter" idx="23"/>
          </p:nvPr>
        </p:nvSpPr>
        <p:spPr>
          <a:xfrm>
            <a:off x="359366" y="1978874"/>
            <a:ext cx="3418162" cy="4155281"/>
          </a:xfrm>
        </p:spPr>
        <p:txBody>
          <a:bodyPr anchor="t"/>
          <a:lstStyle>
            <a:lvl1pPr marL="0" indent="0" algn="ctr">
              <a:buNone/>
              <a:defRPr/>
            </a:lvl1pPr>
          </a:lstStyle>
          <a:p>
            <a:r>
              <a:rPr lang="en-US" dirty="0"/>
              <a:t>Drag picture to placeholder or click icon to add</a:t>
            </a:r>
            <a:endParaRPr lang="id-ID"/>
          </a:p>
        </p:txBody>
      </p:sp>
      <p:sp>
        <p:nvSpPr>
          <p:cNvPr id="10" name="TextBox 9"/>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347765942"/>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ster Slide 1">
    <p:spTree>
      <p:nvGrpSpPr>
        <p:cNvPr id="1" name=""/>
        <p:cNvGrpSpPr/>
        <p:nvPr/>
      </p:nvGrpSpPr>
      <p:grpSpPr>
        <a:xfrm>
          <a:off x="0" y="0"/>
          <a:ext cx="0" cy="0"/>
          <a:chOff x="0" y="0"/>
          <a:chExt cx="0" cy="0"/>
        </a:xfrm>
      </p:grpSpPr>
      <p:sp>
        <p:nvSpPr>
          <p:cNvPr id="6" name="TextBox 5"/>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2595701659"/>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7" name="TextBox 6"/>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545174190"/>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6360547"/>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8" name="TextBox 7"/>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Tree>
    <p:extLst>
      <p:ext uri="{BB962C8B-B14F-4D97-AF65-F5344CB8AC3E}">
        <p14:creationId xmlns:p14="http://schemas.microsoft.com/office/powerpoint/2010/main" val="3316852260"/>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Image Placeholder">
    <p:spTree>
      <p:nvGrpSpPr>
        <p:cNvPr id="1" name=""/>
        <p:cNvGrpSpPr/>
        <p:nvPr/>
      </p:nvGrpSpPr>
      <p:grpSpPr>
        <a:xfrm>
          <a:off x="0" y="0"/>
          <a:ext cx="0" cy="0"/>
          <a:chOff x="0" y="0"/>
          <a:chExt cx="0" cy="0"/>
        </a:xfrm>
      </p:grpSpPr>
      <p:sp>
        <p:nvSpPr>
          <p:cNvPr id="17" name="Picture Placeholder 13"/>
          <p:cNvSpPr>
            <a:spLocks noGrp="1" noChangeAspect="1"/>
          </p:cNvSpPr>
          <p:nvPr>
            <p:ph type="pic" sz="quarter" idx="13"/>
          </p:nvPr>
        </p:nvSpPr>
        <p:spPr>
          <a:xfrm>
            <a:off x="-1191" y="0"/>
            <a:ext cx="9144000" cy="6858000"/>
          </a:xfrm>
          <a:effectLst/>
        </p:spPr>
        <p:txBody>
          <a:bodyPr>
            <a:normAutofit/>
          </a:bodyPr>
          <a:lstStyle>
            <a:lvl1pPr marL="0" indent="0">
              <a:buNone/>
              <a:defRPr sz="1575">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1481471121"/>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xmlns:mv="urn:schemas-microsoft-com:mac:vml">
      <p:transition spd="slow" advClick="0" advTm="3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Support">
    <p:spTree>
      <p:nvGrpSpPr>
        <p:cNvPr id="1" name=""/>
        <p:cNvGrpSpPr/>
        <p:nvPr/>
      </p:nvGrpSpPr>
      <p:grpSpPr>
        <a:xfrm>
          <a:off x="0" y="0"/>
          <a:ext cx="0" cy="0"/>
          <a:chOff x="0" y="0"/>
          <a:chExt cx="0" cy="0"/>
        </a:xfrm>
      </p:grpSpPr>
      <p:sp>
        <p:nvSpPr>
          <p:cNvPr id="17" name="TextBox 16"/>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4" name="Picture Placeholder 13"/>
          <p:cNvSpPr>
            <a:spLocks noGrp="1" noChangeAspect="1"/>
          </p:cNvSpPr>
          <p:nvPr>
            <p:ph type="pic" sz="quarter" idx="10" hasCustomPrompt="1"/>
          </p:nvPr>
        </p:nvSpPr>
        <p:spPr>
          <a:xfrm>
            <a:off x="1026123" y="1603015"/>
            <a:ext cx="944957" cy="1258811"/>
          </a:xfrm>
          <a:prstGeom prst="ellipse">
            <a:avLst/>
          </a:prstGeom>
        </p:spPr>
        <p:txBody>
          <a:bodyPr>
            <a:noAutofit/>
          </a:bodyPr>
          <a:lstStyle>
            <a:lvl1pPr marL="0" indent="0">
              <a:lnSpc>
                <a:spcPct val="130000"/>
              </a:lnSpc>
              <a:buNone/>
              <a:defRPr sz="900" baseline="0"/>
            </a:lvl1pPr>
          </a:lstStyle>
          <a:p>
            <a:r>
              <a:rPr lang="en-US" dirty="0"/>
              <a:t>Drag  Your Picture Here</a:t>
            </a:r>
          </a:p>
        </p:txBody>
      </p:sp>
      <p:sp>
        <p:nvSpPr>
          <p:cNvPr id="75" name="Picture Placeholder 13"/>
          <p:cNvSpPr>
            <a:spLocks noGrp="1" noChangeAspect="1"/>
          </p:cNvSpPr>
          <p:nvPr>
            <p:ph type="pic" sz="quarter" idx="11" hasCustomPrompt="1"/>
          </p:nvPr>
        </p:nvSpPr>
        <p:spPr>
          <a:xfrm>
            <a:off x="3100898" y="1592554"/>
            <a:ext cx="944957" cy="1258811"/>
          </a:xfrm>
          <a:prstGeom prst="ellipse">
            <a:avLst/>
          </a:prstGeom>
        </p:spPr>
        <p:txBody>
          <a:bodyPr>
            <a:normAutofit/>
          </a:bodyPr>
          <a:lstStyle>
            <a:lvl1pPr marL="0" indent="0">
              <a:lnSpc>
                <a:spcPct val="130000"/>
              </a:lnSpc>
              <a:buNone/>
              <a:defRPr sz="900"/>
            </a:lvl1pPr>
          </a:lstStyle>
          <a:p>
            <a:r>
              <a:rPr lang="en-US" dirty="0"/>
              <a:t>Drag  Your Picture Here</a:t>
            </a:r>
          </a:p>
        </p:txBody>
      </p:sp>
      <p:sp>
        <p:nvSpPr>
          <p:cNvPr id="76" name="Picture Placeholder 13"/>
          <p:cNvSpPr>
            <a:spLocks noGrp="1" noChangeAspect="1"/>
          </p:cNvSpPr>
          <p:nvPr>
            <p:ph type="pic" sz="quarter" idx="12" hasCustomPrompt="1"/>
          </p:nvPr>
        </p:nvSpPr>
        <p:spPr>
          <a:xfrm>
            <a:off x="5129990" y="1609007"/>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
        <p:nvSpPr>
          <p:cNvPr id="77" name="Picture Placeholder 13"/>
          <p:cNvSpPr>
            <a:spLocks noGrp="1" noChangeAspect="1"/>
          </p:cNvSpPr>
          <p:nvPr>
            <p:ph type="pic" sz="quarter" idx="13" hasCustomPrompt="1"/>
          </p:nvPr>
        </p:nvSpPr>
        <p:spPr>
          <a:xfrm>
            <a:off x="7173245" y="1609007"/>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
        <p:nvSpPr>
          <p:cNvPr id="78" name="Picture Placeholder 13"/>
          <p:cNvSpPr>
            <a:spLocks noGrp="1" noChangeAspect="1"/>
          </p:cNvSpPr>
          <p:nvPr>
            <p:ph type="pic" sz="quarter" idx="14" hasCustomPrompt="1"/>
          </p:nvPr>
        </p:nvSpPr>
        <p:spPr>
          <a:xfrm>
            <a:off x="6160693" y="4054258"/>
            <a:ext cx="944957" cy="1258811"/>
          </a:xfrm>
          <a:prstGeom prst="ellipse">
            <a:avLst/>
          </a:prstGeom>
        </p:spPr>
        <p:txBody>
          <a:bodyPr>
            <a:normAutofit/>
          </a:bodyPr>
          <a:lstStyle>
            <a:lvl1pPr>
              <a:lnSpc>
                <a:spcPct val="130000"/>
              </a:lnSpc>
              <a:defRPr sz="900"/>
            </a:lvl1pPr>
          </a:lstStyle>
          <a:p>
            <a:r>
              <a:rPr lang="en-US" dirty="0"/>
              <a:t>Drag  Your Picture Here</a:t>
            </a:r>
          </a:p>
        </p:txBody>
      </p:sp>
      <p:sp>
        <p:nvSpPr>
          <p:cNvPr id="79" name="Picture Placeholder 13"/>
          <p:cNvSpPr>
            <a:spLocks noGrp="1" noChangeAspect="1"/>
          </p:cNvSpPr>
          <p:nvPr>
            <p:ph type="pic" sz="quarter" idx="15" hasCustomPrompt="1"/>
          </p:nvPr>
        </p:nvSpPr>
        <p:spPr>
          <a:xfrm>
            <a:off x="4124651" y="4054258"/>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
        <p:nvSpPr>
          <p:cNvPr id="80" name="Picture Placeholder 13"/>
          <p:cNvSpPr>
            <a:spLocks noGrp="1" noChangeAspect="1"/>
          </p:cNvSpPr>
          <p:nvPr>
            <p:ph type="pic" sz="quarter" idx="16" hasCustomPrompt="1"/>
          </p:nvPr>
        </p:nvSpPr>
        <p:spPr>
          <a:xfrm>
            <a:off x="2067054" y="4040047"/>
            <a:ext cx="944957" cy="1258811"/>
          </a:xfrm>
          <a:prstGeom prst="ellipse">
            <a:avLst/>
          </a:prstGeom>
        </p:spPr>
        <p:txBody>
          <a:bodyPr>
            <a:normAutofit/>
          </a:bodyPr>
          <a:lstStyle>
            <a:lvl1pPr marL="0" marR="0" indent="0" algn="l" defTabSz="685846" rtl="0" eaLnBrk="1" fontAlgn="auto" latinLnBrk="0" hangingPunct="1">
              <a:lnSpc>
                <a:spcPct val="130000"/>
              </a:lnSpc>
              <a:spcBef>
                <a:spcPts val="750"/>
              </a:spcBef>
              <a:spcAft>
                <a:spcPts val="0"/>
              </a:spcAft>
              <a:buClrTx/>
              <a:buSzTx/>
              <a:buFont typeface="Arial" panose="020B0604020202020204" pitchFamily="34" charset="0"/>
              <a:buNone/>
              <a:tabLst/>
              <a:defRPr sz="900"/>
            </a:lvl1pPr>
          </a:lstStyle>
          <a:p>
            <a:r>
              <a:rPr lang="en-US" dirty="0"/>
              <a:t>Drag  Your Picture Here</a:t>
            </a:r>
          </a:p>
          <a:p>
            <a:endParaRPr lang="en-US" dirty="0"/>
          </a:p>
        </p:txBody>
      </p:sp>
    </p:spTree>
    <p:extLst>
      <p:ext uri="{BB962C8B-B14F-4D97-AF65-F5344CB8AC3E}">
        <p14:creationId xmlns:p14="http://schemas.microsoft.com/office/powerpoint/2010/main" val="2712316788"/>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2"/>
        <p:cNvGrpSpPr/>
        <p:nvPr/>
      </p:nvGrpSpPr>
      <p:grpSpPr>
        <a:xfrm>
          <a:off x="0" y="0"/>
          <a:ext cx="0" cy="0"/>
          <a:chOff x="0" y="0"/>
          <a:chExt cx="0" cy="0"/>
        </a:xfrm>
      </p:grpSpPr>
      <p:sp>
        <p:nvSpPr>
          <p:cNvPr id="53" name="Shape 53"/>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body" idx="1"/>
          </p:nvPr>
        </p:nvSpPr>
        <p:spPr>
          <a:xfrm rot="5400000">
            <a:off x="541337" y="190500"/>
            <a:ext cx="5851525" cy="6019799"/>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rvices">
    <p:spTree>
      <p:nvGrpSpPr>
        <p:cNvPr id="1" name=""/>
        <p:cNvGrpSpPr/>
        <p:nvPr/>
      </p:nvGrpSpPr>
      <p:grpSpPr>
        <a:xfrm>
          <a:off x="0" y="0"/>
          <a:ext cx="0" cy="0"/>
          <a:chOff x="0" y="0"/>
          <a:chExt cx="0" cy="0"/>
        </a:xfrm>
      </p:grpSpPr>
      <p:sp>
        <p:nvSpPr>
          <p:cNvPr id="13" name="TextBox 12"/>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1" name="Picture Placeholder 8"/>
          <p:cNvSpPr>
            <a:spLocks noGrp="1" noChangeAspect="1"/>
          </p:cNvSpPr>
          <p:nvPr>
            <p:ph type="pic" sz="quarter" idx="10"/>
          </p:nvPr>
        </p:nvSpPr>
        <p:spPr>
          <a:xfrm>
            <a:off x="0" y="1709862"/>
            <a:ext cx="9144000" cy="3158274"/>
          </a:xfrm>
        </p:spPr>
        <p:txBody>
          <a:bodyPr>
            <a:normAutofit/>
          </a:bodyPr>
          <a:lstStyle>
            <a:lvl1pPr marL="0" indent="0">
              <a:buNone/>
              <a:defRPr sz="1575">
                <a:solidFill>
                  <a:schemeClr val="bg1">
                    <a:lumMod val="75000"/>
                  </a:schemeClr>
                </a:solidFill>
              </a:defRPr>
            </a:lvl1pPr>
          </a:lstStyle>
          <a:p>
            <a:endParaRPr lang="en-US" dirty="0"/>
          </a:p>
        </p:txBody>
      </p:sp>
    </p:spTree>
    <p:extLst>
      <p:ext uri="{BB962C8B-B14F-4D97-AF65-F5344CB8AC3E}">
        <p14:creationId xmlns:p14="http://schemas.microsoft.com/office/powerpoint/2010/main" val="1230646325"/>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xmlns:mv="urn:schemas-microsoft-com:mac:vml">
      <p:transition spd="slow" advClick="0" advTm="3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ockup Laptop">
    <p:spTree>
      <p:nvGrpSpPr>
        <p:cNvPr id="1" name=""/>
        <p:cNvGrpSpPr/>
        <p:nvPr/>
      </p:nvGrpSpPr>
      <p:grpSpPr>
        <a:xfrm>
          <a:off x="0" y="0"/>
          <a:ext cx="0" cy="0"/>
          <a:chOff x="0" y="0"/>
          <a:chExt cx="0" cy="0"/>
        </a:xfrm>
      </p:grpSpPr>
      <p:sp>
        <p:nvSpPr>
          <p:cNvPr id="15" name="TextBox 14"/>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3" name="Picture Placeholder 9"/>
          <p:cNvSpPr>
            <a:spLocks noGrp="1" noChangeAspect="1"/>
          </p:cNvSpPr>
          <p:nvPr>
            <p:ph type="pic" sz="quarter" idx="11"/>
          </p:nvPr>
        </p:nvSpPr>
        <p:spPr>
          <a:xfrm>
            <a:off x="5033829" y="1876518"/>
            <a:ext cx="3254597" cy="2491082"/>
          </a:xfrm>
        </p:spPr>
        <p:txBody>
          <a:bodyPr>
            <a:normAutofit/>
          </a:bodyPr>
          <a:lstStyle>
            <a:lvl1pPr marL="0" indent="0">
              <a:buNone/>
              <a:defRPr sz="75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965300017"/>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xmlns:mv="urn:schemas-microsoft-com:mac:vml">
      <p:transition spd="med" advClick="0" advTm="3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ur Clients">
    <p:spTree>
      <p:nvGrpSpPr>
        <p:cNvPr id="1" name=""/>
        <p:cNvGrpSpPr/>
        <p:nvPr/>
      </p:nvGrpSpPr>
      <p:grpSpPr>
        <a:xfrm>
          <a:off x="0" y="0"/>
          <a:ext cx="0" cy="0"/>
          <a:chOff x="0" y="0"/>
          <a:chExt cx="0" cy="0"/>
        </a:xfrm>
      </p:grpSpPr>
      <p:sp>
        <p:nvSpPr>
          <p:cNvPr id="17" name="TextBox 16"/>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1" name="Picture Placeholder 2"/>
          <p:cNvSpPr>
            <a:spLocks noGrp="1" noChangeAspect="1"/>
          </p:cNvSpPr>
          <p:nvPr>
            <p:ph type="pic" sz="quarter" idx="23"/>
          </p:nvPr>
        </p:nvSpPr>
        <p:spPr>
          <a:xfrm>
            <a:off x="8659" y="2195658"/>
            <a:ext cx="9143998" cy="2125087"/>
          </a:xfrm>
        </p:spPr>
        <p:txBody>
          <a:bodyPr anchor="t"/>
          <a:lstStyle>
            <a:lvl1pPr marL="0" indent="0" algn="ctr">
              <a:buNone/>
              <a:defRPr/>
            </a:lvl1pPr>
          </a:lstStyle>
          <a:p>
            <a:r>
              <a:rPr lang="en-US" dirty="0"/>
              <a:t>Drag picture to placeholder or click icon to add</a:t>
            </a:r>
            <a:endParaRPr lang="id-ID"/>
          </a:p>
        </p:txBody>
      </p:sp>
    </p:spTree>
    <p:extLst>
      <p:ext uri="{BB962C8B-B14F-4D97-AF65-F5344CB8AC3E}">
        <p14:creationId xmlns:p14="http://schemas.microsoft.com/office/powerpoint/2010/main" val="2893363719"/>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Individual">
    <p:spTree>
      <p:nvGrpSpPr>
        <p:cNvPr id="1" name=""/>
        <p:cNvGrpSpPr/>
        <p:nvPr/>
      </p:nvGrpSpPr>
      <p:grpSpPr>
        <a:xfrm>
          <a:off x="0" y="0"/>
          <a:ext cx="0" cy="0"/>
          <a:chOff x="0" y="0"/>
          <a:chExt cx="0" cy="0"/>
        </a:xfrm>
      </p:grpSpPr>
      <p:sp>
        <p:nvSpPr>
          <p:cNvPr id="11" name="TextBox 10"/>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15" name="Picture Placeholder 14"/>
          <p:cNvSpPr>
            <a:spLocks noGrp="1" noChangeAspect="1"/>
          </p:cNvSpPr>
          <p:nvPr>
            <p:ph type="pic" sz="quarter" idx="10"/>
          </p:nvPr>
        </p:nvSpPr>
        <p:spPr>
          <a:xfrm>
            <a:off x="1563291" y="2000250"/>
            <a:ext cx="2405063" cy="3138488"/>
          </a:xfrm>
        </p:spPr>
        <p:txBody>
          <a:bodyPr>
            <a:normAutofit/>
          </a:bodyPr>
          <a:lstStyle>
            <a:lvl1pPr marL="0" indent="0">
              <a:buNone/>
              <a:defRPr sz="1200">
                <a:solidFill>
                  <a:schemeClr val="accent1"/>
                </a:solidFill>
              </a:defRPr>
            </a:lvl1pPr>
          </a:lstStyle>
          <a:p>
            <a:endParaRPr lang="id-ID" dirty="0"/>
          </a:p>
        </p:txBody>
      </p:sp>
      <p:sp>
        <p:nvSpPr>
          <p:cNvPr id="6" name="Rectangle 5"/>
          <p:cNvSpPr/>
          <p:nvPr userDrawn="1"/>
        </p:nvSpPr>
        <p:spPr>
          <a:xfrm>
            <a:off x="2922561" y="6256370"/>
            <a:ext cx="3303677" cy="323155"/>
          </a:xfrm>
          <a:prstGeom prst="rect">
            <a:avLst/>
          </a:prstGeom>
        </p:spPr>
        <p:txBody>
          <a:bodyPr wrap="square" lIns="68570" tIns="34285" rIns="68570" bIns="34285">
            <a:spAutoFit/>
          </a:bodyPr>
          <a:lstStyle/>
          <a:p>
            <a:pPr algn="ctr"/>
            <a:r>
              <a:rPr lang="id-ID" sz="900" dirty="0">
                <a:solidFill>
                  <a:schemeClr val="accent1"/>
                </a:solidFill>
                <a:latin typeface="Lato Light"/>
                <a:cs typeface="Lato Light"/>
              </a:rPr>
              <a:t>www.companyname.com</a:t>
            </a:r>
          </a:p>
          <a:p>
            <a:pPr algn="ctr"/>
            <a:r>
              <a:rPr lang="en-US" sz="750" dirty="0">
                <a:solidFill>
                  <a:schemeClr val="tx2"/>
                </a:solidFill>
                <a:latin typeface="Lato Light"/>
                <a:cs typeface="Lato Light"/>
              </a:rPr>
              <a:t>© 2015 Planner </a:t>
            </a:r>
            <a:r>
              <a:rPr lang="id-ID" sz="750" dirty="0">
                <a:solidFill>
                  <a:schemeClr val="tx2"/>
                </a:solidFill>
                <a:latin typeface="Lato Light"/>
                <a:cs typeface="Lato Light"/>
              </a:rPr>
              <a:t>PowerPoint Template</a:t>
            </a:r>
            <a:r>
              <a:rPr lang="en-US" sz="750" dirty="0">
                <a:solidFill>
                  <a:schemeClr val="tx2"/>
                </a:solidFill>
                <a:latin typeface="Lato Light"/>
                <a:cs typeface="Lato Light"/>
              </a:rPr>
              <a:t>. All Rights Reserved. </a:t>
            </a:r>
            <a:endParaRPr lang="id-ID" sz="750" dirty="0">
              <a:solidFill>
                <a:schemeClr val="tx2"/>
              </a:solidFill>
              <a:latin typeface="Lato Light"/>
              <a:cs typeface="Lato Light"/>
            </a:endParaRPr>
          </a:p>
        </p:txBody>
      </p:sp>
    </p:spTree>
    <p:extLst>
      <p:ext uri="{BB962C8B-B14F-4D97-AF65-F5344CB8AC3E}">
        <p14:creationId xmlns:p14="http://schemas.microsoft.com/office/powerpoint/2010/main" val="221301810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porftfolio-6">
    <p:spTree>
      <p:nvGrpSpPr>
        <p:cNvPr id="1" name=""/>
        <p:cNvGrpSpPr/>
        <p:nvPr/>
      </p:nvGrpSpPr>
      <p:grpSpPr>
        <a:xfrm>
          <a:off x="0" y="0"/>
          <a:ext cx="0" cy="0"/>
          <a:chOff x="0" y="0"/>
          <a:chExt cx="0" cy="0"/>
        </a:xfrm>
      </p:grpSpPr>
      <p:sp>
        <p:nvSpPr>
          <p:cNvPr id="35" name="Picture Placeholder 2"/>
          <p:cNvSpPr>
            <a:spLocks noGrp="1" noChangeAspect="1"/>
          </p:cNvSpPr>
          <p:nvPr>
            <p:ph type="pic" sz="quarter" idx="15"/>
          </p:nvPr>
        </p:nvSpPr>
        <p:spPr>
          <a:xfrm>
            <a:off x="1" y="1"/>
            <a:ext cx="1829060" cy="1980871"/>
          </a:xfrm>
        </p:spPr>
        <p:txBody>
          <a:bodyPr>
            <a:normAutofit/>
          </a:bodyPr>
          <a:lstStyle>
            <a:lvl1pPr marL="0" indent="0">
              <a:buNone/>
              <a:defRPr sz="1500">
                <a:solidFill>
                  <a:schemeClr val="accent1"/>
                </a:solidFill>
              </a:defRPr>
            </a:lvl1pPr>
          </a:lstStyle>
          <a:p>
            <a:endParaRPr lang="id-ID" dirty="0"/>
          </a:p>
        </p:txBody>
      </p:sp>
      <p:sp>
        <p:nvSpPr>
          <p:cNvPr id="36" name="Picture Placeholder 2"/>
          <p:cNvSpPr>
            <a:spLocks noGrp="1" noChangeAspect="1"/>
          </p:cNvSpPr>
          <p:nvPr>
            <p:ph type="pic" sz="quarter" idx="16"/>
          </p:nvPr>
        </p:nvSpPr>
        <p:spPr>
          <a:xfrm>
            <a:off x="1" y="1981479"/>
            <a:ext cx="1829060" cy="1980871"/>
          </a:xfrm>
        </p:spPr>
        <p:txBody>
          <a:bodyPr>
            <a:normAutofit/>
          </a:bodyPr>
          <a:lstStyle>
            <a:lvl1pPr marL="0" indent="0">
              <a:buNone/>
              <a:defRPr sz="1500">
                <a:solidFill>
                  <a:schemeClr val="accent1"/>
                </a:solidFill>
              </a:defRPr>
            </a:lvl1pPr>
          </a:lstStyle>
          <a:p>
            <a:endParaRPr lang="id-ID" dirty="0"/>
          </a:p>
        </p:txBody>
      </p:sp>
      <p:sp>
        <p:nvSpPr>
          <p:cNvPr id="37" name="Picture Placeholder 2"/>
          <p:cNvSpPr>
            <a:spLocks noGrp="1" noChangeAspect="1"/>
          </p:cNvSpPr>
          <p:nvPr>
            <p:ph type="pic" sz="quarter" idx="17"/>
          </p:nvPr>
        </p:nvSpPr>
        <p:spPr>
          <a:xfrm>
            <a:off x="1829062" y="608"/>
            <a:ext cx="1829060" cy="1980871"/>
          </a:xfrm>
        </p:spPr>
        <p:txBody>
          <a:bodyPr>
            <a:normAutofit/>
          </a:bodyPr>
          <a:lstStyle>
            <a:lvl1pPr marL="0" indent="0">
              <a:buNone/>
              <a:defRPr sz="1500">
                <a:solidFill>
                  <a:schemeClr val="accent1"/>
                </a:solidFill>
              </a:defRPr>
            </a:lvl1pPr>
          </a:lstStyle>
          <a:p>
            <a:endParaRPr lang="id-ID" dirty="0"/>
          </a:p>
        </p:txBody>
      </p:sp>
      <p:sp>
        <p:nvSpPr>
          <p:cNvPr id="38" name="Picture Placeholder 2"/>
          <p:cNvSpPr>
            <a:spLocks noGrp="1" noChangeAspect="1"/>
          </p:cNvSpPr>
          <p:nvPr>
            <p:ph type="pic" sz="quarter" idx="18"/>
          </p:nvPr>
        </p:nvSpPr>
        <p:spPr>
          <a:xfrm>
            <a:off x="1829062" y="1982087"/>
            <a:ext cx="1829060" cy="1980871"/>
          </a:xfrm>
        </p:spPr>
        <p:txBody>
          <a:bodyPr>
            <a:normAutofit/>
          </a:bodyPr>
          <a:lstStyle>
            <a:lvl1pPr marL="0" indent="0">
              <a:buNone/>
              <a:defRPr sz="1500">
                <a:solidFill>
                  <a:schemeClr val="accent1"/>
                </a:solidFill>
              </a:defRPr>
            </a:lvl1pPr>
          </a:lstStyle>
          <a:p>
            <a:endParaRPr lang="id-ID" dirty="0"/>
          </a:p>
        </p:txBody>
      </p:sp>
      <p:sp>
        <p:nvSpPr>
          <p:cNvPr id="39" name="Picture Placeholder 2"/>
          <p:cNvSpPr>
            <a:spLocks noGrp="1" noChangeAspect="1"/>
          </p:cNvSpPr>
          <p:nvPr>
            <p:ph type="pic" sz="quarter" idx="19"/>
          </p:nvPr>
        </p:nvSpPr>
        <p:spPr>
          <a:xfrm>
            <a:off x="3653897" y="-607"/>
            <a:ext cx="1829060" cy="1980871"/>
          </a:xfrm>
        </p:spPr>
        <p:txBody>
          <a:bodyPr>
            <a:normAutofit/>
          </a:bodyPr>
          <a:lstStyle>
            <a:lvl1pPr marL="0" indent="0">
              <a:buNone/>
              <a:defRPr sz="1500">
                <a:solidFill>
                  <a:schemeClr val="accent1"/>
                </a:solidFill>
              </a:defRPr>
            </a:lvl1pPr>
          </a:lstStyle>
          <a:p>
            <a:endParaRPr lang="id-ID" dirty="0"/>
          </a:p>
        </p:txBody>
      </p:sp>
      <p:sp>
        <p:nvSpPr>
          <p:cNvPr id="40" name="Picture Placeholder 2"/>
          <p:cNvSpPr>
            <a:spLocks noGrp="1" noChangeAspect="1"/>
          </p:cNvSpPr>
          <p:nvPr>
            <p:ph type="pic" sz="quarter" idx="20"/>
          </p:nvPr>
        </p:nvSpPr>
        <p:spPr>
          <a:xfrm>
            <a:off x="3653897" y="1980871"/>
            <a:ext cx="1829060" cy="1980871"/>
          </a:xfrm>
        </p:spPr>
        <p:txBody>
          <a:bodyPr>
            <a:normAutofit/>
          </a:bodyPr>
          <a:lstStyle>
            <a:lvl1pPr marL="0" indent="0">
              <a:buNone/>
              <a:defRPr sz="1500">
                <a:solidFill>
                  <a:schemeClr val="accent1"/>
                </a:solidFill>
              </a:defRPr>
            </a:lvl1pPr>
          </a:lstStyle>
          <a:p>
            <a:endParaRPr lang="id-ID" dirty="0"/>
          </a:p>
        </p:txBody>
      </p:sp>
      <p:sp>
        <p:nvSpPr>
          <p:cNvPr id="41" name="Picture Placeholder 2"/>
          <p:cNvSpPr>
            <a:spLocks noGrp="1" noChangeAspect="1"/>
          </p:cNvSpPr>
          <p:nvPr>
            <p:ph type="pic" sz="quarter" idx="21"/>
          </p:nvPr>
        </p:nvSpPr>
        <p:spPr>
          <a:xfrm>
            <a:off x="5474600" y="1216"/>
            <a:ext cx="1829060" cy="1980871"/>
          </a:xfrm>
        </p:spPr>
        <p:txBody>
          <a:bodyPr>
            <a:normAutofit/>
          </a:bodyPr>
          <a:lstStyle>
            <a:lvl1pPr marL="0" indent="0">
              <a:buNone/>
              <a:defRPr sz="1500">
                <a:solidFill>
                  <a:schemeClr val="accent1"/>
                </a:solidFill>
              </a:defRPr>
            </a:lvl1pPr>
          </a:lstStyle>
          <a:p>
            <a:endParaRPr lang="id-ID" dirty="0"/>
          </a:p>
        </p:txBody>
      </p:sp>
      <p:sp>
        <p:nvSpPr>
          <p:cNvPr id="42" name="Picture Placeholder 2"/>
          <p:cNvSpPr>
            <a:spLocks noGrp="1" noChangeAspect="1"/>
          </p:cNvSpPr>
          <p:nvPr>
            <p:ph type="pic" sz="quarter" idx="22"/>
          </p:nvPr>
        </p:nvSpPr>
        <p:spPr>
          <a:xfrm>
            <a:off x="5474600" y="1982694"/>
            <a:ext cx="1829060" cy="1980871"/>
          </a:xfrm>
        </p:spPr>
        <p:txBody>
          <a:bodyPr>
            <a:normAutofit/>
          </a:bodyPr>
          <a:lstStyle>
            <a:lvl1pPr marL="0" indent="0">
              <a:buNone/>
              <a:defRPr sz="1500">
                <a:solidFill>
                  <a:schemeClr val="accent1"/>
                </a:solidFill>
              </a:defRPr>
            </a:lvl1pPr>
          </a:lstStyle>
          <a:p>
            <a:endParaRPr lang="id-ID" dirty="0"/>
          </a:p>
        </p:txBody>
      </p:sp>
      <p:sp>
        <p:nvSpPr>
          <p:cNvPr id="43" name="Picture Placeholder 2"/>
          <p:cNvSpPr>
            <a:spLocks noGrp="1" noChangeAspect="1"/>
          </p:cNvSpPr>
          <p:nvPr>
            <p:ph type="pic" sz="quarter" idx="23"/>
          </p:nvPr>
        </p:nvSpPr>
        <p:spPr>
          <a:xfrm>
            <a:off x="7306583" y="1216"/>
            <a:ext cx="1837417" cy="1980871"/>
          </a:xfrm>
        </p:spPr>
        <p:txBody>
          <a:bodyPr>
            <a:normAutofit/>
          </a:bodyPr>
          <a:lstStyle>
            <a:lvl1pPr marL="0" indent="0">
              <a:buNone/>
              <a:defRPr sz="1500">
                <a:solidFill>
                  <a:schemeClr val="accent1"/>
                </a:solidFill>
              </a:defRPr>
            </a:lvl1pPr>
          </a:lstStyle>
          <a:p>
            <a:endParaRPr lang="id-ID" dirty="0"/>
          </a:p>
        </p:txBody>
      </p:sp>
      <p:sp>
        <p:nvSpPr>
          <p:cNvPr id="44" name="Picture Placeholder 2"/>
          <p:cNvSpPr>
            <a:spLocks noGrp="1" noChangeAspect="1"/>
          </p:cNvSpPr>
          <p:nvPr>
            <p:ph type="pic" sz="quarter" idx="24"/>
          </p:nvPr>
        </p:nvSpPr>
        <p:spPr>
          <a:xfrm>
            <a:off x="7306583" y="1982694"/>
            <a:ext cx="1837417" cy="1980871"/>
          </a:xfrm>
        </p:spPr>
        <p:txBody>
          <a:bodyPr>
            <a:normAutofit/>
          </a:bodyPr>
          <a:lstStyle>
            <a:lvl1pPr marL="0" indent="0">
              <a:buNone/>
              <a:defRPr sz="1500">
                <a:solidFill>
                  <a:schemeClr val="accent1"/>
                </a:solidFill>
              </a:defRPr>
            </a:lvl1pPr>
          </a:lstStyle>
          <a:p>
            <a:endParaRPr lang="id-ID" dirty="0"/>
          </a:p>
        </p:txBody>
      </p:sp>
    </p:spTree>
    <p:extLst>
      <p:ext uri="{BB962C8B-B14F-4D97-AF65-F5344CB8AC3E}">
        <p14:creationId xmlns:p14="http://schemas.microsoft.com/office/powerpoint/2010/main" val="6323456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Pad_mockup">
    <p:spTree>
      <p:nvGrpSpPr>
        <p:cNvPr id="1" name=""/>
        <p:cNvGrpSpPr/>
        <p:nvPr/>
      </p:nvGrpSpPr>
      <p:grpSpPr>
        <a:xfrm>
          <a:off x="0" y="0"/>
          <a:ext cx="0" cy="0"/>
          <a:chOff x="0" y="0"/>
          <a:chExt cx="0" cy="0"/>
        </a:xfrm>
      </p:grpSpPr>
      <p:sp>
        <p:nvSpPr>
          <p:cNvPr id="27" name="Picture Placeholder 2"/>
          <p:cNvSpPr>
            <a:spLocks noGrp="1" noChangeAspect="1"/>
          </p:cNvSpPr>
          <p:nvPr>
            <p:ph type="pic" sz="quarter" idx="13"/>
          </p:nvPr>
        </p:nvSpPr>
        <p:spPr>
          <a:xfrm>
            <a:off x="-2" y="-1"/>
            <a:ext cx="9144000" cy="3230218"/>
          </a:xfrm>
        </p:spPr>
        <p:txBody>
          <a:bodyPr rtlCol="0">
            <a:normAutofit/>
          </a:bodyPr>
          <a:lstStyle>
            <a:lvl1pPr marL="0" indent="0">
              <a:buNone/>
              <a:defRPr sz="750">
                <a:latin typeface="Raleway Light"/>
                <a:cs typeface="Raleway Light"/>
              </a:defRPr>
            </a:lvl1pPr>
          </a:lstStyle>
          <a:p>
            <a:pPr lvl="0"/>
            <a:endParaRPr lang="en-US" noProof="0" dirty="0"/>
          </a:p>
        </p:txBody>
      </p:sp>
    </p:spTree>
    <p:extLst>
      <p:ext uri="{BB962C8B-B14F-4D97-AF65-F5344CB8AC3E}">
        <p14:creationId xmlns:p14="http://schemas.microsoft.com/office/powerpoint/2010/main" val="172273326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pp_features">
    <p:spTree>
      <p:nvGrpSpPr>
        <p:cNvPr id="1" name=""/>
        <p:cNvGrpSpPr/>
        <p:nvPr/>
      </p:nvGrpSpPr>
      <p:grpSpPr>
        <a:xfrm>
          <a:off x="0" y="0"/>
          <a:ext cx="0" cy="0"/>
          <a:chOff x="0" y="0"/>
          <a:chExt cx="0" cy="0"/>
        </a:xfrm>
      </p:grpSpPr>
      <p:sp>
        <p:nvSpPr>
          <p:cNvPr id="27" name="Picture Placeholder 2"/>
          <p:cNvSpPr>
            <a:spLocks noGrp="1" noChangeAspect="1"/>
          </p:cNvSpPr>
          <p:nvPr>
            <p:ph type="pic" sz="quarter" idx="13"/>
          </p:nvPr>
        </p:nvSpPr>
        <p:spPr>
          <a:xfrm>
            <a:off x="-2" y="-1"/>
            <a:ext cx="9144000" cy="3230218"/>
          </a:xfrm>
        </p:spPr>
        <p:txBody>
          <a:bodyPr rtlCol="0">
            <a:normAutofit/>
          </a:bodyPr>
          <a:lstStyle>
            <a:lvl1pPr marL="0" indent="0">
              <a:buNone/>
              <a:defRPr sz="750">
                <a:latin typeface="Raleway Light"/>
                <a:cs typeface="Raleway Light"/>
              </a:defRPr>
            </a:lvl1pPr>
          </a:lstStyle>
          <a:p>
            <a:pPr lvl="0"/>
            <a:endParaRPr lang="en-US" noProof="0" dirty="0"/>
          </a:p>
        </p:txBody>
      </p:sp>
      <p:sp>
        <p:nvSpPr>
          <p:cNvPr id="31" name="Picture Placeholder 2"/>
          <p:cNvSpPr>
            <a:spLocks noGrp="1" noChangeAspect="1"/>
          </p:cNvSpPr>
          <p:nvPr>
            <p:ph type="pic" sz="quarter" idx="11"/>
          </p:nvPr>
        </p:nvSpPr>
        <p:spPr>
          <a:xfrm>
            <a:off x="1151916" y="1233378"/>
            <a:ext cx="1770644" cy="4225173"/>
          </a:xfrm>
        </p:spPr>
        <p:txBody>
          <a:bodyPr rtlCol="0">
            <a:normAutofit/>
          </a:bodyPr>
          <a:lstStyle>
            <a:lvl1pPr marL="0" indent="0">
              <a:buNone/>
              <a:defRPr sz="750">
                <a:latin typeface="Raleway Light"/>
                <a:cs typeface="Raleway Light"/>
              </a:defRPr>
            </a:lvl1pPr>
          </a:lstStyle>
          <a:p>
            <a:pPr lvl="0"/>
            <a:endParaRPr lang="en-US" noProof="0" dirty="0"/>
          </a:p>
        </p:txBody>
      </p:sp>
    </p:spTree>
    <p:extLst>
      <p:ext uri="{BB962C8B-B14F-4D97-AF65-F5344CB8AC3E}">
        <p14:creationId xmlns:p14="http://schemas.microsoft.com/office/powerpoint/2010/main" val="1752437850"/>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Mockup-dev2">
    <p:spTree>
      <p:nvGrpSpPr>
        <p:cNvPr id="1" name=""/>
        <p:cNvGrpSpPr/>
        <p:nvPr/>
      </p:nvGrpSpPr>
      <p:grpSpPr>
        <a:xfrm>
          <a:off x="0" y="0"/>
          <a:ext cx="0" cy="0"/>
          <a:chOff x="0" y="0"/>
          <a:chExt cx="0" cy="0"/>
        </a:xfrm>
      </p:grpSpPr>
      <p:sp>
        <p:nvSpPr>
          <p:cNvPr id="16" name="TextBox 15"/>
          <p:cNvSpPr txBox="1"/>
          <p:nvPr userDrawn="1"/>
        </p:nvSpPr>
        <p:spPr>
          <a:xfrm>
            <a:off x="8661753" y="303535"/>
            <a:ext cx="316413" cy="230822"/>
          </a:xfrm>
          <a:prstGeom prst="rect">
            <a:avLst/>
          </a:prstGeom>
          <a:noFill/>
        </p:spPr>
        <p:txBody>
          <a:bodyPr wrap="none" lIns="68570" tIns="34285" rIns="68570" bIns="34285" rtlCol="0">
            <a:spAutoFit/>
          </a:bodyPr>
          <a:lstStyle/>
          <a:p>
            <a:pPr algn="ctr"/>
            <a:fld id="{260E2A6B-A809-4840-BF14-8648BC0BDF87}" type="slidenum">
              <a:rPr lang="id-ID" sz="1050" b="1" smtClean="0">
                <a:solidFill>
                  <a:schemeClr val="bg1"/>
                </a:solidFill>
                <a:latin typeface="Raleway Light"/>
                <a:cs typeface="Raleway Light"/>
              </a:rPr>
              <a:pPr algn="ctr"/>
              <a:t>‹#›</a:t>
            </a:fld>
            <a:endParaRPr lang="id-ID" sz="1050" dirty="0">
              <a:solidFill>
                <a:schemeClr val="bg1"/>
              </a:solidFill>
              <a:latin typeface="Raleway Light"/>
              <a:cs typeface="Raleway Light"/>
            </a:endParaRPr>
          </a:p>
        </p:txBody>
      </p:sp>
      <p:sp>
        <p:nvSpPr>
          <p:cNvPr id="38" name="Picture Placeholder 16"/>
          <p:cNvSpPr>
            <a:spLocks noGrp="1" noChangeAspect="1"/>
          </p:cNvSpPr>
          <p:nvPr>
            <p:ph type="pic" sz="quarter" idx="13"/>
          </p:nvPr>
        </p:nvSpPr>
        <p:spPr>
          <a:xfrm>
            <a:off x="5277738" y="2394392"/>
            <a:ext cx="755076" cy="2385050"/>
          </a:xfrm>
        </p:spPr>
        <p:txBody>
          <a:bodyPr>
            <a:normAutofit/>
          </a:bodyPr>
          <a:lstStyle>
            <a:lvl1pPr marL="0" indent="0">
              <a:buNone/>
              <a:defRPr sz="450"/>
            </a:lvl1pPr>
          </a:lstStyle>
          <a:p>
            <a:endParaRPr lang="en-US" dirty="0"/>
          </a:p>
        </p:txBody>
      </p:sp>
      <p:sp>
        <p:nvSpPr>
          <p:cNvPr id="39" name="Picture Placeholder 16"/>
          <p:cNvSpPr>
            <a:spLocks noGrp="1" noChangeAspect="1"/>
          </p:cNvSpPr>
          <p:nvPr>
            <p:ph type="pic" sz="quarter" idx="14"/>
          </p:nvPr>
        </p:nvSpPr>
        <p:spPr>
          <a:xfrm>
            <a:off x="3035905" y="2393726"/>
            <a:ext cx="690303" cy="2385050"/>
          </a:xfrm>
        </p:spPr>
        <p:txBody>
          <a:bodyPr>
            <a:normAutofit/>
          </a:bodyPr>
          <a:lstStyle>
            <a:lvl1pPr marL="0" indent="0">
              <a:buNone/>
              <a:defRPr sz="450"/>
            </a:lvl1pPr>
          </a:lstStyle>
          <a:p>
            <a:endParaRPr lang="en-US" dirty="0"/>
          </a:p>
        </p:txBody>
      </p:sp>
      <p:sp>
        <p:nvSpPr>
          <p:cNvPr id="25" name="Picture Placeholder 16"/>
          <p:cNvSpPr>
            <a:spLocks noGrp="1" noChangeAspect="1"/>
          </p:cNvSpPr>
          <p:nvPr>
            <p:ph type="pic" sz="quarter" idx="10"/>
          </p:nvPr>
        </p:nvSpPr>
        <p:spPr>
          <a:xfrm>
            <a:off x="3855363" y="2174790"/>
            <a:ext cx="1310284" cy="3114540"/>
          </a:xfrm>
        </p:spPr>
        <p:txBody>
          <a:bodyPr>
            <a:normAutofit/>
          </a:bodyPr>
          <a:lstStyle>
            <a:lvl1pPr marL="0" indent="0">
              <a:buNone/>
              <a:defRPr sz="450"/>
            </a:lvl1pPr>
          </a:lstStyle>
          <a:p>
            <a:endParaRPr lang="en-US" dirty="0"/>
          </a:p>
        </p:txBody>
      </p:sp>
    </p:spTree>
    <p:extLst>
      <p:ext uri="{BB962C8B-B14F-4D97-AF65-F5344CB8AC3E}">
        <p14:creationId xmlns:p14="http://schemas.microsoft.com/office/powerpoint/2010/main" val="2484525262"/>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xmlns:mv="urn:schemas-microsoft-com:mac:vml">
      <p:transition spd="med"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body" idx="1"/>
          </p:nvPr>
        </p:nvSpPr>
        <p:spPr>
          <a:xfrm rot="5400000">
            <a:off x="2309018" y="-251619"/>
            <a:ext cx="4525961" cy="822960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3050"/>
            <a:ext cx="3008313" cy="116204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8"/>
        <p:cNvGrpSpPr/>
        <p:nvPr/>
      </p:nvGrpSpPr>
      <p:grpSpPr>
        <a:xfrm>
          <a:off x="0" y="0"/>
          <a:ext cx="0" cy="0"/>
          <a:chOff x="0" y="0"/>
          <a:chExt cx="0" cy="0"/>
        </a:xfrm>
      </p:grpSpPr>
      <p:sp>
        <p:nvSpPr>
          <p:cNvPr id="79" name="Shape 79"/>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body" idx="2"/>
          </p:nvPr>
        </p:nvSpPr>
        <p:spPr>
          <a:xfrm>
            <a:off x="457200" y="2174875"/>
            <a:ext cx="4040187"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91" name="Shape 91"/>
          <p:cNvSpPr txBox="1">
            <a:spLocks noGrp="1"/>
          </p:cNvSpPr>
          <p:nvPr>
            <p:ph type="body" idx="3"/>
          </p:nvPr>
        </p:nvSpPr>
        <p:spPr>
          <a:xfrm>
            <a:off x="4645025" y="1535112"/>
            <a:ext cx="4041774"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body" idx="4"/>
          </p:nvPr>
        </p:nvSpPr>
        <p:spPr>
          <a:xfrm>
            <a:off x="4645025" y="2174875"/>
            <a:ext cx="4041774"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body" idx="1"/>
          </p:nvPr>
        </p:nvSpPr>
        <p:spPr>
          <a:xfrm>
            <a:off x="457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9" name="Shape 99"/>
          <p:cNvSpPr txBox="1">
            <a:spLocks noGrp="1"/>
          </p:cNvSpPr>
          <p:nvPr>
            <p:ph type="body" idx="2"/>
          </p:nvPr>
        </p:nvSpPr>
        <p:spPr>
          <a:xfrm>
            <a:off x="4648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dt" idx="10"/>
          </p:nvPr>
        </p:nvSpPr>
        <p:spPr>
          <a:xfrm>
            <a:off x="457200" y="6356350"/>
            <a:ext cx="21335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sldNum" idx="12"/>
          </p:nvPr>
        </p:nvSpPr>
        <p:spPr>
          <a:xfrm>
            <a:off x="6553200" y="6356350"/>
            <a:ext cx="21335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182843" tIns="91422" rIns="182843" bIns="914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182843" tIns="91422" rIns="182843" bIns="91422" rtlCol="0" anchor="ctr"/>
          <a:lstStyle>
            <a:lvl1pPr algn="l">
              <a:defRPr sz="900">
                <a:solidFill>
                  <a:schemeClr val="tx1">
                    <a:tint val="75000"/>
                  </a:schemeClr>
                </a:solidFill>
                <a:latin typeface="Lato Regular"/>
              </a:defRPr>
            </a:lvl1pPr>
          </a:lstStyle>
          <a:p>
            <a:endParaRPr lang="en-US" dirty="0"/>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182843" tIns="91422" rIns="182843" bIns="91422" rtlCol="0" anchor="ctr"/>
          <a:lstStyle>
            <a:lvl1pPr algn="ctr">
              <a:defRPr sz="900">
                <a:solidFill>
                  <a:schemeClr val="tx1">
                    <a:tint val="75000"/>
                  </a:schemeClr>
                </a:solidFill>
                <a:latin typeface="Lato Regular"/>
              </a:defRPr>
            </a:lvl1pPr>
          </a:lstStyle>
          <a:p>
            <a:endParaRPr lang="en-US" dirty="0"/>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182843" tIns="91422" rIns="182843" bIns="91422" rtlCol="0" anchor="ctr"/>
          <a:lstStyle>
            <a:lvl1pPr algn="r">
              <a:defRPr sz="900">
                <a:solidFill>
                  <a:schemeClr val="tx1">
                    <a:tint val="75000"/>
                  </a:schemeClr>
                </a:solidFill>
                <a:latin typeface="Lato Regular"/>
              </a:defRPr>
            </a:lvl1pPr>
          </a:lstStyle>
          <a:p>
            <a:fld id="{FCEE2C88-6C8F-484D-AF69-578F576B1F44}" type="slidenum">
              <a:rPr lang="en-US" smtClean="0"/>
              <a:pPr/>
              <a:t>‹#›</a:t>
            </a:fld>
            <a:endParaRPr lang="en-US" dirty="0"/>
          </a:p>
        </p:txBody>
      </p:sp>
    </p:spTree>
    <p:extLst>
      <p:ext uri="{BB962C8B-B14F-4D97-AF65-F5344CB8AC3E}">
        <p14:creationId xmlns:p14="http://schemas.microsoft.com/office/powerpoint/2010/main" val="312074826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Lst>
  <mc:AlternateContent xmlns:mc="http://schemas.openxmlformats.org/markup-compatibility/2006" xmlns:p14="http://schemas.microsoft.com/office/powerpoint/2010/main">
    <mc:Choice Requires="p14">
      <p:transition spd="slow" p14:dur="2000" advClick="0" advTm="3000"/>
    </mc:Choice>
    <mc:Fallback xmlns="" xmlns:mv="urn:schemas-microsoft-com:mac:vml">
      <p:transition spd="slow" advClick="0" advTm="3000"/>
    </mc:Fallback>
  </mc:AlternateContent>
  <p:hf hdr="0" ftr="0" dt="0"/>
  <p:txStyles>
    <p:titleStyle>
      <a:lvl1pPr algn="l" defTabSz="685846" rtl="0" eaLnBrk="1" latinLnBrk="0" hangingPunct="1">
        <a:lnSpc>
          <a:spcPct val="90000"/>
        </a:lnSpc>
        <a:spcBef>
          <a:spcPct val="0"/>
        </a:spcBef>
        <a:buNone/>
        <a:defRPr lang="en-US" sz="2251" kern="1200">
          <a:solidFill>
            <a:schemeClr val="tx1"/>
          </a:solidFill>
          <a:latin typeface="Lato" panose="020F0502020204030203" pitchFamily="34" charset="0"/>
          <a:ea typeface="+mj-ea"/>
          <a:cs typeface="+mj-cs"/>
        </a:defRPr>
      </a:lvl1pPr>
    </p:titleStyle>
    <p:bodyStyle>
      <a:lvl1pPr marL="171462" indent="-171462" algn="l" defTabSz="685846" rtl="0" eaLnBrk="1" latinLnBrk="0" hangingPunct="1">
        <a:lnSpc>
          <a:spcPct val="90000"/>
        </a:lnSpc>
        <a:spcBef>
          <a:spcPts val="750"/>
        </a:spcBef>
        <a:buFont typeface="Arial" panose="020B0604020202020204" pitchFamily="34" charset="0"/>
        <a:buChar char="•"/>
        <a:defRPr lang="en-US" sz="1800" kern="1200" dirty="0" smtClean="0">
          <a:solidFill>
            <a:schemeClr val="tx1"/>
          </a:solidFill>
          <a:effectLst/>
          <a:latin typeface="Lato" panose="020F0502020204030203" pitchFamily="34" charset="0"/>
          <a:ea typeface="+mn-ea"/>
          <a:cs typeface="+mn-cs"/>
        </a:defRPr>
      </a:lvl1pPr>
      <a:lvl2pPr marL="514384" indent="-171462" algn="l" defTabSz="685846" rtl="0" eaLnBrk="1" latinLnBrk="0" hangingPunct="1">
        <a:lnSpc>
          <a:spcPct val="90000"/>
        </a:lnSpc>
        <a:spcBef>
          <a:spcPts val="375"/>
        </a:spcBef>
        <a:buFont typeface="Arial" panose="020B0604020202020204" pitchFamily="34" charset="0"/>
        <a:buChar char="•"/>
        <a:defRPr lang="en-US" sz="1500" kern="1200" dirty="0" smtClean="0">
          <a:solidFill>
            <a:schemeClr val="tx1"/>
          </a:solidFill>
          <a:effectLst/>
          <a:latin typeface="Lato" panose="020F0502020204030203" pitchFamily="34" charset="0"/>
          <a:ea typeface="+mn-ea"/>
          <a:cs typeface="+mn-cs"/>
        </a:defRPr>
      </a:lvl2pPr>
      <a:lvl3pPr marL="857307" indent="-171462" algn="l" defTabSz="685846" rtl="0" eaLnBrk="1" latinLnBrk="0" hangingPunct="1">
        <a:lnSpc>
          <a:spcPct val="90000"/>
        </a:lnSpc>
        <a:spcBef>
          <a:spcPts val="375"/>
        </a:spcBef>
        <a:buFont typeface="Arial" panose="020B0604020202020204" pitchFamily="34" charset="0"/>
        <a:buChar char="•"/>
        <a:defRPr lang="en-US" sz="1350" kern="1200" dirty="0" smtClean="0">
          <a:solidFill>
            <a:schemeClr val="tx1"/>
          </a:solidFill>
          <a:effectLst/>
          <a:latin typeface="Lato" panose="020F0502020204030203" pitchFamily="34" charset="0"/>
          <a:ea typeface="+mn-ea"/>
          <a:cs typeface="+mn-cs"/>
        </a:defRPr>
      </a:lvl3pPr>
      <a:lvl4pPr marL="1200230" indent="-171462" algn="l" defTabSz="685846" rtl="0" eaLnBrk="1" latinLnBrk="0" hangingPunct="1">
        <a:lnSpc>
          <a:spcPct val="90000"/>
        </a:lnSpc>
        <a:spcBef>
          <a:spcPts val="375"/>
        </a:spcBef>
        <a:buFont typeface="Arial" panose="020B0604020202020204" pitchFamily="34" charset="0"/>
        <a:buChar char="•"/>
        <a:defRPr lang="en-US" sz="1200" kern="1200" dirty="0" smtClean="0">
          <a:solidFill>
            <a:schemeClr val="tx1"/>
          </a:solidFill>
          <a:effectLst/>
          <a:latin typeface="Lato" panose="020F0502020204030203" pitchFamily="34" charset="0"/>
          <a:ea typeface="+mn-ea"/>
          <a:cs typeface="+mn-cs"/>
        </a:defRPr>
      </a:lvl4pPr>
      <a:lvl5pPr marL="1543153" indent="-171462" algn="l" defTabSz="685846" rtl="0" eaLnBrk="1" latinLnBrk="0" hangingPunct="1">
        <a:lnSpc>
          <a:spcPct val="90000"/>
        </a:lnSpc>
        <a:spcBef>
          <a:spcPts val="375"/>
        </a:spcBef>
        <a:buFont typeface="Arial" panose="020B0604020202020204" pitchFamily="34" charset="0"/>
        <a:buChar char="•"/>
        <a:defRPr lang="en-US" sz="1200" kern="1200" dirty="0">
          <a:solidFill>
            <a:schemeClr val="tx1"/>
          </a:solidFill>
          <a:effectLst/>
          <a:latin typeface="Lato" panose="020F0502020204030203" pitchFamily="34" charset="0"/>
          <a:ea typeface="+mn-ea"/>
          <a:cs typeface="+mn-cs"/>
        </a:defRPr>
      </a:lvl5pPr>
      <a:lvl6pPr marL="1886076"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98"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21"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44"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46" rtl="0" eaLnBrk="1" latinLnBrk="0" hangingPunct="1">
        <a:defRPr sz="1350" kern="1200">
          <a:solidFill>
            <a:schemeClr val="tx1"/>
          </a:solidFill>
          <a:latin typeface="+mn-lt"/>
          <a:ea typeface="+mn-ea"/>
          <a:cs typeface="+mn-cs"/>
        </a:defRPr>
      </a:lvl1pPr>
      <a:lvl2pPr marL="342923" algn="l" defTabSz="685846" rtl="0" eaLnBrk="1" latinLnBrk="0" hangingPunct="1">
        <a:defRPr sz="1350" kern="1200">
          <a:solidFill>
            <a:schemeClr val="tx1"/>
          </a:solidFill>
          <a:latin typeface="+mn-lt"/>
          <a:ea typeface="+mn-ea"/>
          <a:cs typeface="+mn-cs"/>
        </a:defRPr>
      </a:lvl2pPr>
      <a:lvl3pPr marL="685846" algn="l" defTabSz="685846" rtl="0" eaLnBrk="1" latinLnBrk="0" hangingPunct="1">
        <a:defRPr sz="1350" kern="1200">
          <a:solidFill>
            <a:schemeClr val="tx1"/>
          </a:solidFill>
          <a:latin typeface="+mn-lt"/>
          <a:ea typeface="+mn-ea"/>
          <a:cs typeface="+mn-cs"/>
        </a:defRPr>
      </a:lvl3pPr>
      <a:lvl4pPr marL="1028768" algn="l" defTabSz="685846" rtl="0" eaLnBrk="1" latinLnBrk="0" hangingPunct="1">
        <a:defRPr sz="1350" kern="1200">
          <a:solidFill>
            <a:schemeClr val="tx1"/>
          </a:solidFill>
          <a:latin typeface="+mn-lt"/>
          <a:ea typeface="+mn-ea"/>
          <a:cs typeface="+mn-cs"/>
        </a:defRPr>
      </a:lvl4pPr>
      <a:lvl5pPr marL="1371691" algn="l" defTabSz="685846" rtl="0" eaLnBrk="1" latinLnBrk="0" hangingPunct="1">
        <a:defRPr sz="1350" kern="1200">
          <a:solidFill>
            <a:schemeClr val="tx1"/>
          </a:solidFill>
          <a:latin typeface="+mn-lt"/>
          <a:ea typeface="+mn-ea"/>
          <a:cs typeface="+mn-cs"/>
        </a:defRPr>
      </a:lvl5pPr>
      <a:lvl6pPr marL="1714614" algn="l" defTabSz="685846" rtl="0" eaLnBrk="1" latinLnBrk="0" hangingPunct="1">
        <a:defRPr sz="1350" kern="1200">
          <a:solidFill>
            <a:schemeClr val="tx1"/>
          </a:solidFill>
          <a:latin typeface="+mn-lt"/>
          <a:ea typeface="+mn-ea"/>
          <a:cs typeface="+mn-cs"/>
        </a:defRPr>
      </a:lvl6pPr>
      <a:lvl7pPr marL="2057537" algn="l" defTabSz="685846" rtl="0" eaLnBrk="1" latinLnBrk="0" hangingPunct="1">
        <a:defRPr sz="1350" kern="1200">
          <a:solidFill>
            <a:schemeClr val="tx1"/>
          </a:solidFill>
          <a:latin typeface="+mn-lt"/>
          <a:ea typeface="+mn-ea"/>
          <a:cs typeface="+mn-cs"/>
        </a:defRPr>
      </a:lvl7pPr>
      <a:lvl8pPr marL="2400460" algn="l" defTabSz="685846" rtl="0" eaLnBrk="1" latinLnBrk="0" hangingPunct="1">
        <a:defRPr sz="1350" kern="1200">
          <a:solidFill>
            <a:schemeClr val="tx1"/>
          </a:solidFill>
          <a:latin typeface="+mn-lt"/>
          <a:ea typeface="+mn-ea"/>
          <a:cs typeface="+mn-cs"/>
        </a:defRPr>
      </a:lvl8pPr>
      <a:lvl9pPr marL="2743383" algn="l" defTabSz="68584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7.xml"/><Relationship Id="rId1" Type="http://schemas.openxmlformats.org/officeDocument/2006/relationships/tags" Target="../tags/tag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hyperlink" Target="https://www.who.int/emergencies/diseases/novel-coronavirus-2019?adgroupsurvey=%7badgroupsurvey%7d&amp;gclid=CjwKCAjwo9unBhBTEiwAipC11wsrSE22P7HH07oYl2YTtv3BtJqmVhk_-HkMxwcA0emgUMm-bwmm4hoCcQkQAvD_BwE" TargetMode="External"/><Relationship Id="rId7" Type="http://schemas.openxmlformats.org/officeDocument/2006/relationships/hyperlink" Target="https://creativecommons.org/licenses/by-nc-nd/3.0/"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hyperlink" Target="https://www.paradoxicalvista.org/coronavirus-poem/" TargetMode="External"/><Relationship Id="rId5" Type="http://schemas.openxmlformats.org/officeDocument/2006/relationships/image" Target="../media/image3.jpg"/><Relationship Id="rId4" Type="http://schemas.openxmlformats.org/officeDocument/2006/relationships/hyperlink" Target="https://www2.hse.ie/conditions/covid1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11.xml"/><Relationship Id="rId4" Type="http://schemas.openxmlformats.org/officeDocument/2006/relationships/hyperlink" Target="https://www.hse.ie/eng/health/immunisation/hcpinfo/covid19vaccineinfo4hps/"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hyperlink" Target="https://youtu.be/yEIPefMsf70" TargetMode="External"/><Relationship Id="rId2" Type="http://schemas.openxmlformats.org/officeDocument/2006/relationships/slideLayout" Target="../slideLayouts/slideLayout16.xml"/><Relationship Id="rId1" Type="http://schemas.openxmlformats.org/officeDocument/2006/relationships/tags" Target="../tags/tag1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1.xml"/><Relationship Id="rId1" Type="http://schemas.openxmlformats.org/officeDocument/2006/relationships/tags" Target="../tags/tag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1.xml"/><Relationship Id="rId1" Type="http://schemas.openxmlformats.org/officeDocument/2006/relationships/tags" Target="../tags/tag3.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4.xml"/><Relationship Id="rId5" Type="http://schemas.openxmlformats.org/officeDocument/2006/relationships/hyperlink" Target="https://www.cdc.gov/vaccines/pubs/pinkbook/hepb.html" TargetMode="External"/><Relationship Id="rId4" Type="http://schemas.openxmlformats.org/officeDocument/2006/relationships/hyperlink" Target="https://www.cdc.gov/vaccines/vpd/hepb/index.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1.xml"/><Relationship Id="rId1" Type="http://schemas.openxmlformats.org/officeDocument/2006/relationships/tags" Target="../tags/tag8.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ubtitle 2"/>
          <p:cNvSpPr txBox="1">
            <a:spLocks/>
          </p:cNvSpPr>
          <p:nvPr/>
        </p:nvSpPr>
        <p:spPr>
          <a:xfrm>
            <a:off x="0" y="5354438"/>
            <a:ext cx="9144000" cy="670340"/>
          </a:xfrm>
          <a:prstGeom prst="rect">
            <a:avLst/>
          </a:prstGeom>
          <a:solidFill>
            <a:srgbClr val="1088D7"/>
          </a:solid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defTabSz="407972"/>
            <a:endParaRPr lang="en-US" sz="1163" b="1" dirty="0">
              <a:solidFill>
                <a:prstClr val="white"/>
              </a:solidFill>
            </a:endParaRPr>
          </a:p>
        </p:txBody>
      </p:sp>
      <p:sp>
        <p:nvSpPr>
          <p:cNvPr id="46" name="TextBox 45"/>
          <p:cNvSpPr txBox="1"/>
          <p:nvPr/>
        </p:nvSpPr>
        <p:spPr>
          <a:xfrm>
            <a:off x="0" y="5486583"/>
            <a:ext cx="9144000" cy="346379"/>
          </a:xfrm>
          <a:prstGeom prst="rect">
            <a:avLst/>
          </a:prstGeom>
          <a:noFill/>
        </p:spPr>
        <p:txBody>
          <a:bodyPr wrap="square" lIns="34292" tIns="17146" rIns="34292" bIns="17146" rtlCol="0">
            <a:spAutoFit/>
          </a:bodyPr>
          <a:lstStyle/>
          <a:p>
            <a:pPr algn="ctr" defTabSz="685846"/>
            <a:r>
              <a:rPr lang="en-IE"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Undergraduate Orientation Day | </a:t>
            </a:r>
            <a:r>
              <a:rPr lang="en-IE" sz="2026" kern="120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Wed 04</a:t>
            </a:r>
            <a:r>
              <a:rPr lang="en-IE" sz="2026" kern="1200" baseline="3000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th</a:t>
            </a:r>
            <a:r>
              <a:rPr lang="en-IE" sz="2026" kern="120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 </a:t>
            </a:r>
            <a:r>
              <a:rPr lang="en-IE"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September 2024</a:t>
            </a:r>
            <a:endParaRPr lang="id-ID"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endParaRPr>
          </a:p>
        </p:txBody>
      </p:sp>
      <p:sp>
        <p:nvSpPr>
          <p:cNvPr id="53" name="TextBox 1"/>
          <p:cNvSpPr txBox="1">
            <a:spLocks noChangeArrowheads="1"/>
          </p:cNvSpPr>
          <p:nvPr/>
        </p:nvSpPr>
        <p:spPr bwMode="auto">
          <a:xfrm>
            <a:off x="-9527" y="3867045"/>
            <a:ext cx="9144000" cy="1646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algn="ctr" defTabSz="685846" eaLnBrk="1" hangingPunct="1">
              <a:spcBef>
                <a:spcPct val="0"/>
              </a:spcBef>
              <a:buNone/>
            </a:pPr>
            <a: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t>Health Screening &amp; </a:t>
            </a:r>
          </a:p>
          <a:p>
            <a:pPr algn="ctr" defTabSz="685846" eaLnBrk="1" hangingPunct="1">
              <a:spcBef>
                <a:spcPct val="0"/>
              </a:spcBef>
              <a:buNone/>
            </a:pPr>
            <a: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t>Vaccination Programme</a:t>
            </a:r>
            <a:b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br>
            <a:r>
              <a:rPr lang="en-GB" altLang="en-US" sz="2000"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t>Margaret Folan</a:t>
            </a:r>
            <a:br>
              <a:rPr lang="en-GB"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rPr>
            </a:br>
            <a:endParaRPr lang="en-US" altLang="en-US" sz="2701" b="1" kern="1200" dirty="0">
              <a:solidFill>
                <a:srgbClr val="445469"/>
              </a:solidFill>
              <a:latin typeface="Verdana" panose="020B0604030504040204" pitchFamily="34" charset="0"/>
              <a:ea typeface="Verdana" panose="020B0604030504040204" pitchFamily="34" charset="0"/>
              <a:cs typeface="Verdana" panose="020B0604030504040204" pitchFamily="34" charset="0"/>
            </a:endParaRPr>
          </a:p>
        </p:txBody>
      </p:sp>
      <p:pic>
        <p:nvPicPr>
          <p:cNvPr id="57" name="Picture 56" descr="UCD_OW_No_Date.ai"/>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77299" y="1236947"/>
            <a:ext cx="3397738" cy="2262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130873618"/>
      </p:ext>
    </p:extLst>
  </p:cSld>
  <p:clrMapOvr>
    <a:masterClrMapping/>
  </p:clrMapOvr>
  <p:transition spd="slow" advClick="0" advTm="35436">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1000" fill="hold"/>
                                        <p:tgtEl>
                                          <p:spTgt spid="57"/>
                                        </p:tgtEl>
                                        <p:attrNameLst>
                                          <p:attrName>ppt_w</p:attrName>
                                        </p:attrNameLst>
                                      </p:cBhvr>
                                      <p:tavLst>
                                        <p:tav tm="0">
                                          <p:val>
                                            <p:fltVal val="0"/>
                                          </p:val>
                                        </p:tav>
                                        <p:tav tm="100000">
                                          <p:val>
                                            <p:strVal val="#ppt_w"/>
                                          </p:val>
                                        </p:tav>
                                      </p:tavLst>
                                    </p:anim>
                                    <p:anim calcmode="lin" valueType="num">
                                      <p:cBhvr>
                                        <p:cTn id="8" dur="1000" fill="hold"/>
                                        <p:tgtEl>
                                          <p:spTgt spid="57"/>
                                        </p:tgtEl>
                                        <p:attrNameLst>
                                          <p:attrName>ppt_h</p:attrName>
                                        </p:attrNameLst>
                                      </p:cBhvr>
                                      <p:tavLst>
                                        <p:tav tm="0">
                                          <p:val>
                                            <p:fltVal val="0"/>
                                          </p:val>
                                        </p:tav>
                                        <p:tav tm="100000">
                                          <p:val>
                                            <p:strVal val="#ppt_h"/>
                                          </p:val>
                                        </p:tav>
                                      </p:tavLst>
                                    </p:anim>
                                    <p:anim calcmode="lin" valueType="num">
                                      <p:cBhvr>
                                        <p:cTn id="9" dur="1000" fill="hold"/>
                                        <p:tgtEl>
                                          <p:spTgt spid="57"/>
                                        </p:tgtEl>
                                        <p:attrNameLst>
                                          <p:attrName>style.rotation</p:attrName>
                                        </p:attrNameLst>
                                      </p:cBhvr>
                                      <p:tavLst>
                                        <p:tav tm="0">
                                          <p:val>
                                            <p:fltVal val="90"/>
                                          </p:val>
                                        </p:tav>
                                        <p:tav tm="100000">
                                          <p:val>
                                            <p:fltVal val="0"/>
                                          </p:val>
                                        </p:tav>
                                      </p:tavLst>
                                    </p:anim>
                                    <p:animEffect transition="in" filter="fade">
                                      <p:cBhvr>
                                        <p:cTn id="10" dur="1000"/>
                                        <p:tgtEl>
                                          <p:spTgt spid="57"/>
                                        </p:tgtEl>
                                      </p:cBhvr>
                                    </p:animEffect>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53"/>
                                        </p:tgtEl>
                                        <p:attrNameLst>
                                          <p:attrName>style.visibility</p:attrName>
                                        </p:attrNameLst>
                                      </p:cBhvr>
                                      <p:to>
                                        <p:strVal val="visible"/>
                                      </p:to>
                                    </p:set>
                                    <p:anim calcmode="lin" valueType="num">
                                      <p:cBhvr additive="base">
                                        <p:cTn id="14" dur="2000"/>
                                        <p:tgtEl>
                                          <p:spTgt spid="53"/>
                                        </p:tgtEl>
                                        <p:attrNameLst>
                                          <p:attrName>ppt_y</p:attrName>
                                        </p:attrNameLst>
                                      </p:cBhvr>
                                      <p:tavLst>
                                        <p:tav tm="0">
                                          <p:val>
                                            <p:strVal val="#ppt_y+#ppt_h*1.125000"/>
                                          </p:val>
                                        </p:tav>
                                        <p:tav tm="100000">
                                          <p:val>
                                            <p:strVal val="#ppt_y"/>
                                          </p:val>
                                        </p:tav>
                                      </p:tavLst>
                                    </p:anim>
                                    <p:animEffect transition="in" filter="wipe(up)">
                                      <p:cBhvr>
                                        <p:cTn id="15" dur="2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89798710-76F9-45C1-B256-34BA31B44AE3}"/>
              </a:ext>
            </a:extLst>
          </p:cNvPr>
          <p:cNvSpPr/>
          <p:nvPr/>
        </p:nvSpPr>
        <p:spPr>
          <a:xfrm>
            <a:off x="228600" y="185057"/>
            <a:ext cx="8556171" cy="4544834"/>
          </a:xfrm>
          <a:prstGeom prst="rect">
            <a:avLst/>
          </a:prstGeom>
        </p:spPr>
        <p:txBody>
          <a:bodyPr wrap="square">
            <a:spAutoFit/>
          </a:bodyPr>
          <a:lstStyle/>
          <a:p>
            <a:pPr marL="342900" lvl="0" indent="-342900">
              <a:buClr>
                <a:schemeClr val="dk1"/>
              </a:buClr>
              <a:buSzPct val="25000"/>
            </a:pPr>
            <a:r>
              <a:rPr lang="en-GB" sz="3600" dirty="0">
                <a:solidFill>
                  <a:srgbClr val="0070C0"/>
                </a:solidFill>
              </a:rPr>
              <a:t>Q. How will Students know about appointments?</a:t>
            </a:r>
          </a:p>
          <a:p>
            <a:pPr marL="342900" lvl="0" indent="-342900">
              <a:spcBef>
                <a:spcPts val="400"/>
              </a:spcBef>
              <a:buClr>
                <a:schemeClr val="dk1"/>
              </a:buClr>
              <a:buSzPct val="25000"/>
            </a:pPr>
            <a:endParaRPr lang="en-GB" sz="1200" b="1" dirty="0">
              <a:solidFill>
                <a:schemeClr val="folHlink"/>
              </a:solidFill>
            </a:endParaRPr>
          </a:p>
          <a:p>
            <a:pPr marL="342900" lvl="0" indent="-368300">
              <a:spcBef>
                <a:spcPts val="400"/>
              </a:spcBef>
              <a:buClr>
                <a:schemeClr val="folHlink"/>
              </a:buClr>
              <a:buSzPct val="100000"/>
              <a:buFont typeface="Arial"/>
              <a:buChar char="•"/>
            </a:pPr>
            <a:r>
              <a:rPr lang="en-GB" sz="2400" dirty="0">
                <a:solidFill>
                  <a:srgbClr val="0A0A0A"/>
                </a:solidFill>
              </a:rPr>
              <a:t>In Trimester 1 Sept to Dec 2023, all Occupational Health appointments are communicated to students from the Allocations Office via emails to your @ucdconnect.ie email account. </a:t>
            </a:r>
          </a:p>
          <a:p>
            <a:pPr marL="342900" lvl="0" indent="-368300">
              <a:spcBef>
                <a:spcPts val="400"/>
              </a:spcBef>
              <a:buClr>
                <a:schemeClr val="folHlink"/>
              </a:buClr>
              <a:buSzPct val="100000"/>
              <a:buFont typeface="Arial"/>
              <a:buChar char="•"/>
            </a:pPr>
            <a:endParaRPr lang="en-GB" sz="2400" dirty="0">
              <a:solidFill>
                <a:srgbClr val="0A0A0A"/>
              </a:solidFill>
            </a:endParaRPr>
          </a:p>
          <a:p>
            <a:pPr marL="342900" lvl="0" indent="-368300">
              <a:spcBef>
                <a:spcPts val="400"/>
              </a:spcBef>
              <a:buClr>
                <a:schemeClr val="folHlink"/>
              </a:buClr>
              <a:buSzPct val="100000"/>
              <a:buFont typeface="Arial"/>
              <a:buChar char="•"/>
            </a:pPr>
            <a:r>
              <a:rPr lang="en-GB" sz="2400" dirty="0">
                <a:solidFill>
                  <a:srgbClr val="0A0A0A"/>
                </a:solidFill>
              </a:rPr>
              <a:t>Thereafter Occupational Health appointments are communicated electronically to students through a system called ARC.</a:t>
            </a:r>
          </a:p>
        </p:txBody>
      </p:sp>
    </p:spTree>
    <p:custDataLst>
      <p:tags r:id="rId1"/>
    </p:custDataLst>
    <p:extLst>
      <p:ext uri="{BB962C8B-B14F-4D97-AF65-F5344CB8AC3E}">
        <p14:creationId xmlns:p14="http://schemas.microsoft.com/office/powerpoint/2010/main" val="756005660"/>
      </p:ext>
    </p:extLst>
  </p:cSld>
  <p:clrMapOvr>
    <a:masterClrMapping/>
  </p:clrMapOvr>
  <mc:AlternateContent xmlns:mc="http://schemas.openxmlformats.org/markup-compatibility/2006" xmlns:p14="http://schemas.microsoft.com/office/powerpoint/2010/main">
    <mc:Choice Requires="p14">
      <p:transition p14:dur="0" advClick="0" advTm="37511"/>
    </mc:Choice>
    <mc:Fallback xmlns="">
      <p:transition advClick="0" advTm="3751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0390AE8-EE0E-4191-9DE5-25CAC8970FB0}"/>
              </a:ext>
            </a:extLst>
          </p:cNvPr>
          <p:cNvSpPr>
            <a:spLocks noGrp="1"/>
          </p:cNvSpPr>
          <p:nvPr>
            <p:ph type="title"/>
          </p:nvPr>
        </p:nvSpPr>
        <p:spPr>
          <a:xfrm>
            <a:off x="403934" y="1002606"/>
            <a:ext cx="3990513" cy="1143000"/>
          </a:xfrm>
        </p:spPr>
        <p:txBody>
          <a:bodyPr/>
          <a:lstStyle/>
          <a:p>
            <a:r>
              <a:rPr lang="en-IE" sz="3600" b="0" i="0" dirty="0">
                <a:solidFill>
                  <a:srgbClr val="3C4245"/>
                </a:solidFill>
                <a:effectLst/>
                <a:latin typeface="Arial" panose="020B0604020202020204" pitchFamily="34" charset="0"/>
              </a:rPr>
              <a:t>Coronavirus disease </a:t>
            </a:r>
            <a:br>
              <a:rPr lang="en-IE" sz="3600" b="0" i="0" dirty="0">
                <a:solidFill>
                  <a:srgbClr val="3C4245"/>
                </a:solidFill>
                <a:effectLst/>
                <a:latin typeface="Arial" panose="020B0604020202020204" pitchFamily="34" charset="0"/>
              </a:rPr>
            </a:br>
            <a:r>
              <a:rPr lang="en-IE" sz="3600" b="0" i="0" dirty="0">
                <a:solidFill>
                  <a:srgbClr val="3C4245"/>
                </a:solidFill>
                <a:effectLst/>
                <a:latin typeface="Arial" panose="020B0604020202020204" pitchFamily="34" charset="0"/>
              </a:rPr>
              <a:t>(COVID-19)</a:t>
            </a:r>
            <a:endParaRPr lang="en-IE" sz="3600" dirty="0"/>
          </a:p>
        </p:txBody>
      </p:sp>
      <p:sp>
        <p:nvSpPr>
          <p:cNvPr id="4" name="Text Placeholder 3">
            <a:extLst>
              <a:ext uri="{FF2B5EF4-FFF2-40B4-BE49-F238E27FC236}">
                <a16:creationId xmlns:a16="http://schemas.microsoft.com/office/drawing/2014/main" id="{20F6FF55-3F81-4984-B81E-28B98B30F0BC}"/>
              </a:ext>
            </a:extLst>
          </p:cNvPr>
          <p:cNvSpPr>
            <a:spLocks noGrp="1"/>
          </p:cNvSpPr>
          <p:nvPr>
            <p:ph type="body" idx="1"/>
          </p:nvPr>
        </p:nvSpPr>
        <p:spPr>
          <a:xfrm>
            <a:off x="736848" y="3798312"/>
            <a:ext cx="7949952" cy="1437717"/>
          </a:xfrm>
        </p:spPr>
        <p:txBody>
          <a:bodyPr/>
          <a:lstStyle/>
          <a:p>
            <a:pPr marL="203200" indent="0">
              <a:buNone/>
            </a:pPr>
            <a:r>
              <a:rPr lang="en-US" b="1" dirty="0"/>
              <a:t>Stay up to-date with reliable evidence</a:t>
            </a:r>
          </a:p>
          <a:p>
            <a:r>
              <a:rPr lang="en-US" dirty="0">
                <a:hlinkClick r:id="rId3"/>
              </a:rPr>
              <a:t>Coronavirus disease (COVID-19) (who.int)</a:t>
            </a:r>
            <a:endParaRPr lang="en-US" dirty="0"/>
          </a:p>
          <a:p>
            <a:r>
              <a:rPr lang="en-US" dirty="0"/>
              <a:t> </a:t>
            </a:r>
            <a:r>
              <a:rPr lang="en-IE" dirty="0">
                <a:hlinkClick r:id="rId4"/>
              </a:rPr>
              <a:t>https://www2.hse.ie/conditions/covid19/</a:t>
            </a:r>
            <a:endParaRPr lang="en-US" sz="1800" dirty="0"/>
          </a:p>
          <a:p>
            <a:pPr marL="203200" indent="0" algn="r">
              <a:buNone/>
            </a:pPr>
            <a:r>
              <a:rPr lang="en-US" sz="2000" dirty="0"/>
              <a:t>(Accessed 01 September 2023)</a:t>
            </a:r>
          </a:p>
          <a:p>
            <a:pPr marL="203200" indent="0">
              <a:buNone/>
            </a:pPr>
            <a:endParaRPr lang="en-IE" dirty="0"/>
          </a:p>
        </p:txBody>
      </p:sp>
      <p:pic>
        <p:nvPicPr>
          <p:cNvPr id="6" name="Picture 5">
            <a:extLst>
              <a:ext uri="{FF2B5EF4-FFF2-40B4-BE49-F238E27FC236}">
                <a16:creationId xmlns:a16="http://schemas.microsoft.com/office/drawing/2014/main" id="{8A8817E5-7E1B-4F69-A4E0-E52F46E0B38A}"/>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4888915" y="0"/>
            <a:ext cx="4248888" cy="3320211"/>
          </a:xfrm>
          <a:prstGeom prst="rect">
            <a:avLst/>
          </a:prstGeom>
        </p:spPr>
      </p:pic>
      <p:sp>
        <p:nvSpPr>
          <p:cNvPr id="7" name="TextBox 6">
            <a:extLst>
              <a:ext uri="{FF2B5EF4-FFF2-40B4-BE49-F238E27FC236}">
                <a16:creationId xmlns:a16="http://schemas.microsoft.com/office/drawing/2014/main" id="{649AC27D-571C-48A1-BBE3-B3EA5919C2CB}"/>
              </a:ext>
            </a:extLst>
          </p:cNvPr>
          <p:cNvSpPr txBox="1"/>
          <p:nvPr/>
        </p:nvSpPr>
        <p:spPr>
          <a:xfrm>
            <a:off x="601134" y="9290481"/>
            <a:ext cx="4644000" cy="230832"/>
          </a:xfrm>
          <a:prstGeom prst="rect">
            <a:avLst/>
          </a:prstGeom>
          <a:noFill/>
        </p:spPr>
        <p:txBody>
          <a:bodyPr wrap="square" rtlCol="0">
            <a:spAutoFit/>
          </a:bodyPr>
          <a:lstStyle/>
          <a:p>
            <a:r>
              <a:rPr lang="en-IE" sz="900">
                <a:hlinkClick r:id="rId6" tooltip="https://www.paradoxicalvista.org/coronavirus-poem/"/>
              </a:rPr>
              <a:t>This Photo</a:t>
            </a:r>
            <a:r>
              <a:rPr lang="en-IE" sz="900"/>
              <a:t> by Unknown Author is licensed under </a:t>
            </a:r>
            <a:r>
              <a:rPr lang="en-IE" sz="900">
                <a:hlinkClick r:id="rId7" tooltip="https://creativecommons.org/licenses/by-nc-nd/3.0/"/>
              </a:rPr>
              <a:t>CC BY-NC-ND</a:t>
            </a:r>
            <a:endParaRPr lang="en-IE" sz="900"/>
          </a:p>
        </p:txBody>
      </p:sp>
    </p:spTree>
    <p:extLst>
      <p:ext uri="{BB962C8B-B14F-4D97-AF65-F5344CB8AC3E}">
        <p14:creationId xmlns:p14="http://schemas.microsoft.com/office/powerpoint/2010/main" val="458723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1A79FA30-2427-484C-965B-6F0C90D964DA}"/>
              </a:ext>
            </a:extLst>
          </p:cNvPr>
          <p:cNvSpPr/>
          <p:nvPr/>
        </p:nvSpPr>
        <p:spPr>
          <a:xfrm>
            <a:off x="717175" y="663388"/>
            <a:ext cx="7408729" cy="7386638"/>
          </a:xfrm>
          <a:prstGeom prst="rect">
            <a:avLst/>
          </a:prstGeom>
        </p:spPr>
        <p:txBody>
          <a:bodyPr wrap="square">
            <a:spAutoFit/>
          </a:bodyPr>
          <a:lstStyle/>
          <a:p>
            <a:pPr marL="609600" lvl="0" indent="-609600">
              <a:buClr>
                <a:schemeClr val="dk1"/>
              </a:buClr>
              <a:buSzPct val="25000"/>
            </a:pPr>
            <a:r>
              <a:rPr lang="en-GB" sz="3600" b="1" dirty="0">
                <a:solidFill>
                  <a:srgbClr val="0070C0"/>
                </a:solidFill>
              </a:rPr>
              <a:t>Please Note</a:t>
            </a:r>
          </a:p>
          <a:p>
            <a:pPr marL="609600" lvl="0" indent="-609600">
              <a:buClr>
                <a:schemeClr val="dk1"/>
              </a:buClr>
              <a:buSzPct val="25000"/>
              <a:buFont typeface="Arial" panose="020B0604020202020204" pitchFamily="34" charset="0"/>
              <a:buChar char="•"/>
            </a:pPr>
            <a:r>
              <a:rPr lang="en-GB" sz="2400" dirty="0">
                <a:solidFill>
                  <a:srgbClr val="0A0A0A"/>
                </a:solidFill>
              </a:rPr>
              <a:t>Covid 19 Vaccination is managed through the national process and as with all vaccines is highly recommended – especially for those in programmes related to Healthcare.</a:t>
            </a:r>
          </a:p>
          <a:p>
            <a:pPr marL="609600" lvl="0" indent="-609600">
              <a:buClr>
                <a:schemeClr val="dk1"/>
              </a:buClr>
              <a:buSzPct val="25000"/>
            </a:pPr>
            <a:endParaRPr lang="en-GB" sz="2400" dirty="0">
              <a:solidFill>
                <a:srgbClr val="0A0A0A"/>
              </a:solidFill>
            </a:endParaRPr>
          </a:p>
          <a:p>
            <a:pPr marL="609600" lvl="0" indent="-609600">
              <a:buClr>
                <a:schemeClr val="dk1"/>
              </a:buClr>
              <a:buSzPct val="25000"/>
              <a:buFont typeface="Arial" panose="020B0604020202020204" pitchFamily="34" charset="0"/>
              <a:buChar char="•"/>
            </a:pPr>
            <a:r>
              <a:rPr lang="en-GB" sz="2400" dirty="0">
                <a:solidFill>
                  <a:srgbClr val="0A0A0A"/>
                </a:solidFill>
              </a:rPr>
              <a:t>Please see HSE Immunisation website for </a:t>
            </a:r>
          </a:p>
          <a:p>
            <a:pPr marL="609600" indent="-609600">
              <a:buClr>
                <a:schemeClr val="dk1"/>
              </a:buClr>
              <a:buSzPct val="25000"/>
              <a:buFont typeface="Arial" panose="020B0604020202020204" pitchFamily="34" charset="0"/>
              <a:buChar char="•"/>
            </a:pPr>
            <a:r>
              <a:rPr lang="en-GB" sz="2400" b="1" dirty="0"/>
              <a:t>COVID-19 Vaccine Information for Health Professionals available at: </a:t>
            </a:r>
            <a:r>
              <a:rPr lang="en-US" sz="2400" dirty="0">
                <a:solidFill>
                  <a:srgbClr val="0A0A0A"/>
                </a:solidFill>
                <a:hlinkClick r:id="rId4">
                  <a:extLst>
                    <a:ext uri="{A12FA001-AC4F-418D-AE19-62706E023703}">
                      <ahyp:hlinkClr xmlns:ahyp="http://schemas.microsoft.com/office/drawing/2018/hyperlinkcolor" val="tx"/>
                    </a:ext>
                  </a:extLst>
                </a:hlinkClick>
              </a:rPr>
              <a:t>COVID-19 Vaccine Information for Health Professionals - HSE.ie</a:t>
            </a:r>
            <a:r>
              <a:rPr lang="en-US" sz="2400" dirty="0">
                <a:solidFill>
                  <a:srgbClr val="0A0A0A"/>
                </a:solidFill>
              </a:rPr>
              <a:t> </a:t>
            </a:r>
            <a:r>
              <a:rPr lang="en-GB" sz="2400" dirty="0">
                <a:solidFill>
                  <a:srgbClr val="0A0A0A"/>
                </a:solidFill>
              </a:rPr>
              <a:t>(Accessed 01 September 2023).</a:t>
            </a:r>
          </a:p>
          <a:p>
            <a:pPr marL="609600" indent="-609600">
              <a:buClr>
                <a:schemeClr val="dk1"/>
              </a:buClr>
              <a:buSzPct val="25000"/>
              <a:buFont typeface="Arial" panose="020B0604020202020204" pitchFamily="34" charset="0"/>
              <a:buChar char="•"/>
            </a:pPr>
            <a:endParaRPr lang="en-GB" sz="2400" dirty="0">
              <a:solidFill>
                <a:srgbClr val="0A0A0A"/>
              </a:solidFill>
            </a:endParaRPr>
          </a:p>
          <a:p>
            <a:pPr marL="457200" lvl="0" indent="-457200">
              <a:buClr>
                <a:schemeClr val="dk1"/>
              </a:buClr>
              <a:buSzPct val="25000"/>
              <a:buFont typeface="Arial" panose="020B0604020202020204" pitchFamily="34" charset="0"/>
              <a:buChar char="•"/>
            </a:pPr>
            <a:endParaRPr lang="en-GB" sz="2400" dirty="0">
              <a:solidFill>
                <a:srgbClr val="0A0A0A"/>
              </a:solidFill>
            </a:endParaRPr>
          </a:p>
          <a:p>
            <a:pPr marL="609600" lvl="0" indent="-609600">
              <a:buClr>
                <a:schemeClr val="dk1"/>
              </a:buClr>
              <a:buSzPct val="25000"/>
            </a:pPr>
            <a:endParaRPr lang="en-GB" sz="3600" b="1" dirty="0">
              <a:solidFill>
                <a:srgbClr val="0070C0"/>
              </a:solidFill>
            </a:endParaRPr>
          </a:p>
          <a:p>
            <a:pPr marL="609600" lvl="0" indent="-609600">
              <a:spcBef>
                <a:spcPts val="560"/>
              </a:spcBef>
              <a:buClr>
                <a:schemeClr val="folHlink"/>
              </a:buClr>
              <a:buSzPct val="25000"/>
            </a:pPr>
            <a:r>
              <a:rPr lang="en-GB" b="1" dirty="0">
                <a:solidFill>
                  <a:schemeClr val="folHlink"/>
                </a:solidFill>
              </a:rPr>
              <a:t>	</a:t>
            </a:r>
          </a:p>
          <a:p>
            <a:pPr marL="609600" lvl="0" indent="-609600">
              <a:spcBef>
                <a:spcPts val="560"/>
              </a:spcBef>
              <a:buClr>
                <a:schemeClr val="folHlink"/>
              </a:buClr>
              <a:buSzPct val="25000"/>
            </a:pPr>
            <a:endParaRPr lang="en-GB" b="1" dirty="0">
              <a:solidFill>
                <a:schemeClr val="folHlink"/>
              </a:solidFill>
            </a:endParaRPr>
          </a:p>
          <a:p>
            <a:pPr marL="609600" lvl="0" indent="-609600">
              <a:spcBef>
                <a:spcPts val="560"/>
              </a:spcBef>
              <a:buClr>
                <a:schemeClr val="folHlink"/>
              </a:buClr>
              <a:buSzPct val="25000"/>
            </a:pPr>
            <a:endParaRPr lang="en-GB" b="1" dirty="0">
              <a:solidFill>
                <a:schemeClr val="folHlink"/>
              </a:solidFill>
            </a:endParaRPr>
          </a:p>
          <a:p>
            <a:pPr marL="609600" lvl="0" indent="-609600">
              <a:spcBef>
                <a:spcPts val="560"/>
              </a:spcBef>
              <a:buClr>
                <a:schemeClr val="folHlink"/>
              </a:buClr>
              <a:buSzPct val="25000"/>
            </a:pPr>
            <a:endParaRPr lang="en-GB" b="1" dirty="0">
              <a:solidFill>
                <a:schemeClr val="folHlink"/>
              </a:solidFill>
            </a:endParaRPr>
          </a:p>
          <a:p>
            <a:pPr marL="609600" lvl="0" indent="-609600">
              <a:spcBef>
                <a:spcPts val="560"/>
              </a:spcBef>
              <a:buClr>
                <a:schemeClr val="folHlink"/>
              </a:buClr>
              <a:buSzPct val="25000"/>
            </a:pPr>
            <a:endParaRPr lang="en-GB" b="1" dirty="0">
              <a:solidFill>
                <a:schemeClr val="folHlink"/>
              </a:solidFill>
            </a:endParaRPr>
          </a:p>
          <a:p>
            <a:pPr marL="609600" lvl="0" indent="-609600">
              <a:spcBef>
                <a:spcPts val="560"/>
              </a:spcBef>
              <a:buClr>
                <a:schemeClr val="folHlink"/>
              </a:buClr>
              <a:buSzPct val="25000"/>
            </a:pPr>
            <a:endParaRPr lang="en-GB" dirty="0">
              <a:solidFill>
                <a:schemeClr val="tx1"/>
              </a:solidFill>
            </a:endParaRPr>
          </a:p>
        </p:txBody>
      </p:sp>
    </p:spTree>
    <p:custDataLst>
      <p:tags r:id="rId1"/>
    </p:custDataLst>
    <p:extLst>
      <p:ext uri="{BB962C8B-B14F-4D97-AF65-F5344CB8AC3E}">
        <p14:creationId xmlns:p14="http://schemas.microsoft.com/office/powerpoint/2010/main" val="3159075185"/>
      </p:ext>
    </p:extLst>
  </p:cSld>
  <p:clrMapOvr>
    <a:masterClrMapping/>
  </p:clrMapOvr>
  <mc:AlternateContent xmlns:mc="http://schemas.openxmlformats.org/markup-compatibility/2006" xmlns:p14="http://schemas.microsoft.com/office/powerpoint/2010/main">
    <mc:Choice Requires="p14">
      <p:transition p14:dur="0" advClick="0" advTm="51756"/>
    </mc:Choice>
    <mc:Fallback xmlns="">
      <p:transition advClick="0" advTm="5175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28814" y="3616261"/>
            <a:ext cx="69333" cy="24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4299" tIns="17149" rIns="34299" bIns="17149" numCol="1" anchor="ctr" anchorCtr="0" compatLnSpc="1">
            <a:prstTxWarp prst="textNoShape">
              <a:avLst/>
            </a:prstTxWarp>
            <a:spAutoFit/>
          </a:bodyPr>
          <a:lstStyle/>
          <a:p>
            <a:pPr defTabSz="342991" fontAlgn="base">
              <a:spcBef>
                <a:spcPct val="0"/>
              </a:spcBef>
              <a:spcAft>
                <a:spcPct val="0"/>
              </a:spcAft>
            </a:pPr>
            <a:br>
              <a:rPr lang="en-US" altLang="en-US" sz="675">
                <a:solidFill>
                  <a:schemeClr val="tx1"/>
                </a:solidFill>
                <a:latin typeface="Arial" charset="0"/>
                <a:cs typeface="Arial" charset="0"/>
              </a:rPr>
            </a:br>
            <a:endParaRPr lang="en-US" altLang="en-US" sz="675">
              <a:solidFill>
                <a:schemeClr val="tx1"/>
              </a:solidFill>
              <a:latin typeface="Arial" charset="0"/>
              <a:cs typeface="Arial" charset="0"/>
            </a:endParaRPr>
          </a:p>
        </p:txBody>
      </p:sp>
      <p:pic>
        <p:nvPicPr>
          <p:cNvPr id="18" name="Picture 17" descr="UCD_OW_No_Date White.ai"/>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81730" y="2558233"/>
            <a:ext cx="4426081" cy="2947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p:cNvSpPr txBox="1">
            <a:spLocks noChangeArrowheads="1"/>
          </p:cNvSpPr>
          <p:nvPr/>
        </p:nvSpPr>
        <p:spPr bwMode="auto">
          <a:xfrm>
            <a:off x="1830836" y="5101397"/>
            <a:ext cx="5727870" cy="40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en-US" altLang="en-US" sz="2026" b="1">
                <a:solidFill>
                  <a:schemeClr val="bg1"/>
                </a:solidFill>
                <a:latin typeface="Verdana" panose="020B0604030504040204" pitchFamily="34" charset="0"/>
                <a:ea typeface="Verdana" panose="020B0604030504040204" pitchFamily="34" charset="0"/>
                <a:cs typeface="Verdana" panose="020B0604030504040204" pitchFamily="34" charset="0"/>
              </a:rPr>
              <a:t>www.nmhs.ucd.ie/current-students</a:t>
            </a:r>
            <a:endParaRPr lang="en-US" altLang="en-US" sz="2026"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23" name="Picture 22" descr="twitter-bird-white alone.eps"/>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772256" y="1131233"/>
            <a:ext cx="922968" cy="752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6DD29C2A-3BDD-4503-AD82-A19E7699EB54}"/>
              </a:ext>
            </a:extLst>
          </p:cNvPr>
          <p:cNvPicPr>
            <a:picLocks noChangeAspect="1"/>
          </p:cNvPicPr>
          <p:nvPr/>
        </p:nvPicPr>
        <p:blipFill>
          <a:blip r:embed="rId6"/>
          <a:stretch>
            <a:fillRect/>
          </a:stretch>
        </p:blipFill>
        <p:spPr>
          <a:xfrm>
            <a:off x="780455" y="853462"/>
            <a:ext cx="6950042" cy="2171092"/>
          </a:xfrm>
          <a:prstGeom prst="rect">
            <a:avLst/>
          </a:prstGeom>
        </p:spPr>
      </p:pic>
      <p:sp>
        <p:nvSpPr>
          <p:cNvPr id="5" name="TextBox 4">
            <a:extLst>
              <a:ext uri="{FF2B5EF4-FFF2-40B4-BE49-F238E27FC236}">
                <a16:creationId xmlns:a16="http://schemas.microsoft.com/office/drawing/2014/main" id="{E5B30BE1-2821-42E6-B172-421224F57F46}"/>
              </a:ext>
            </a:extLst>
          </p:cNvPr>
          <p:cNvSpPr txBox="1"/>
          <p:nvPr/>
        </p:nvSpPr>
        <p:spPr>
          <a:xfrm>
            <a:off x="1772256" y="5841507"/>
            <a:ext cx="2523448" cy="523220"/>
          </a:xfrm>
          <a:prstGeom prst="rect">
            <a:avLst/>
          </a:prstGeom>
          <a:noFill/>
        </p:spPr>
        <p:txBody>
          <a:bodyPr wrap="none" rtlCol="0">
            <a:spAutoFit/>
          </a:bodyPr>
          <a:lstStyle/>
          <a:p>
            <a:endParaRPr lang="en-IE" dirty="0">
              <a:hlinkClick r:id="rId7"/>
            </a:endParaRPr>
          </a:p>
          <a:p>
            <a:r>
              <a:rPr lang="en-IE" dirty="0">
                <a:hlinkClick r:id="rId7"/>
              </a:rPr>
              <a:t>https://youtu.be/yEIPefMsf70</a:t>
            </a:r>
            <a:r>
              <a:rPr lang="en-IE" dirty="0"/>
              <a:t> </a:t>
            </a:r>
          </a:p>
        </p:txBody>
      </p:sp>
      <p:sp>
        <p:nvSpPr>
          <p:cNvPr id="6" name="TextBox 5">
            <a:extLst>
              <a:ext uri="{FF2B5EF4-FFF2-40B4-BE49-F238E27FC236}">
                <a16:creationId xmlns:a16="http://schemas.microsoft.com/office/drawing/2014/main" id="{3136D496-23FB-4E82-9331-BD92196F465D}"/>
              </a:ext>
            </a:extLst>
          </p:cNvPr>
          <p:cNvSpPr txBox="1"/>
          <p:nvPr/>
        </p:nvSpPr>
        <p:spPr>
          <a:xfrm>
            <a:off x="1029810" y="5646198"/>
            <a:ext cx="5030544" cy="307777"/>
          </a:xfrm>
          <a:prstGeom prst="rect">
            <a:avLst/>
          </a:prstGeom>
          <a:noFill/>
        </p:spPr>
        <p:txBody>
          <a:bodyPr wrap="none" rtlCol="0">
            <a:spAutoFit/>
          </a:bodyPr>
          <a:lstStyle/>
          <a:p>
            <a:r>
              <a:rPr lang="en-US" dirty="0"/>
              <a:t>WHO: A global response to a global pandemic (1min 54secs)</a:t>
            </a:r>
            <a:endParaRPr lang="en-IE" dirty="0"/>
          </a:p>
        </p:txBody>
      </p:sp>
    </p:spTree>
    <p:custDataLst>
      <p:tags r:id="rId1"/>
    </p:custDataLst>
    <p:extLst>
      <p:ext uri="{BB962C8B-B14F-4D97-AF65-F5344CB8AC3E}">
        <p14:creationId xmlns:p14="http://schemas.microsoft.com/office/powerpoint/2010/main" val="1220577344"/>
      </p:ext>
    </p:extLst>
  </p:cSld>
  <p:clrMapOvr>
    <a:masterClrMapping/>
  </p:clrMapOvr>
  <mc:AlternateContent xmlns:mc="http://schemas.openxmlformats.org/markup-compatibility/2006" xmlns:p14="http://schemas.microsoft.com/office/powerpoint/2010/main">
    <mc:Choice Requires="p14">
      <p:transition p14:dur="0" advClick="0" advTm="38184"/>
    </mc:Choice>
    <mc:Fallback xmlns="">
      <p:transition advClick="0" advTm="3818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defTabSz="407972"/>
              <a:endParaRPr lang="en-US" sz="1163" b="1" dirty="0">
                <a:solidFill>
                  <a:prstClr val="white"/>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defTabSz="685846"/>
              <a:r>
                <a:rPr lang="en-IE"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kern="1200" dirty="0">
                <a:solidFill>
                  <a:srgbClr val="7E7E7E">
                    <a:lumMod val="20000"/>
                    <a:lumOff val="80000"/>
                  </a:srgb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7F2BED7E-C29D-4DAB-B8BB-0EA149CD6E71}"/>
              </a:ext>
            </a:extLst>
          </p:cNvPr>
          <p:cNvSpPr/>
          <p:nvPr/>
        </p:nvSpPr>
        <p:spPr>
          <a:xfrm>
            <a:off x="833718" y="1190775"/>
            <a:ext cx="7732220" cy="3075201"/>
          </a:xfrm>
          <a:prstGeom prst="rect">
            <a:avLst/>
          </a:prstGeom>
        </p:spPr>
        <p:txBody>
          <a:bodyPr wrap="square">
            <a:spAutoFit/>
          </a:bodyPr>
          <a:lstStyle/>
          <a:p>
            <a:pPr marL="342900" lvl="0" indent="-342900" algn="ctr">
              <a:lnSpc>
                <a:spcPct val="80000"/>
              </a:lnSpc>
              <a:buClr>
                <a:srgbClr val="800080"/>
              </a:buClr>
              <a:buSzPct val="25000"/>
            </a:pPr>
            <a:r>
              <a:rPr lang="en-GB" sz="3600" b="1" dirty="0">
                <a:solidFill>
                  <a:srgbClr val="0070C0"/>
                </a:solidFill>
              </a:rPr>
              <a:t>Q. Why is vaccination necessary?</a:t>
            </a:r>
          </a:p>
          <a:p>
            <a:pPr lvl="0">
              <a:lnSpc>
                <a:spcPct val="80000"/>
              </a:lnSpc>
              <a:spcBef>
                <a:spcPts val="480"/>
              </a:spcBef>
              <a:buClr>
                <a:srgbClr val="000000"/>
              </a:buClr>
              <a:buSzPct val="100000"/>
            </a:pPr>
            <a:endParaRPr lang="en-GB" sz="2800" b="1" dirty="0"/>
          </a:p>
          <a:p>
            <a:pPr lvl="0">
              <a:lnSpc>
                <a:spcPct val="80000"/>
              </a:lnSpc>
              <a:spcBef>
                <a:spcPts val="480"/>
              </a:spcBef>
              <a:buClr>
                <a:srgbClr val="000000"/>
              </a:buClr>
              <a:buSzPct val="100000"/>
            </a:pPr>
            <a:endParaRPr lang="en-GB" sz="2800" b="1" dirty="0"/>
          </a:p>
          <a:p>
            <a:pPr lvl="0">
              <a:lnSpc>
                <a:spcPct val="150000"/>
              </a:lnSpc>
              <a:spcBef>
                <a:spcPts val="480"/>
              </a:spcBef>
              <a:buClr>
                <a:srgbClr val="000000"/>
              </a:buClr>
              <a:buSzPct val="100000"/>
            </a:pPr>
            <a:r>
              <a:rPr lang="en-GB" sz="3000" dirty="0"/>
              <a:t>For protection of yourself and others</a:t>
            </a:r>
            <a:r>
              <a:rPr lang="en-GB" sz="3000" dirty="0">
                <a:latin typeface="Calibri"/>
                <a:cs typeface="Calibri"/>
                <a:sym typeface="Calibri"/>
              </a:rPr>
              <a:t> </a:t>
            </a:r>
            <a:r>
              <a:rPr lang="en-GB" sz="3000" dirty="0"/>
              <a:t>while working in a healthcare environment.</a:t>
            </a:r>
          </a:p>
          <a:p>
            <a:pPr marL="342900" lvl="0" indent="-342900">
              <a:lnSpc>
                <a:spcPct val="80000"/>
              </a:lnSpc>
              <a:spcBef>
                <a:spcPts val="360"/>
              </a:spcBef>
              <a:buClr>
                <a:srgbClr val="000000"/>
              </a:buClr>
              <a:buSzPct val="100000"/>
            </a:pPr>
            <a:endParaRPr lang="en-GB" sz="1800" b="1" dirty="0"/>
          </a:p>
        </p:txBody>
      </p:sp>
    </p:spTree>
    <p:custDataLst>
      <p:tags r:id="rId1"/>
    </p:custDataLst>
    <p:extLst>
      <p:ext uri="{BB962C8B-B14F-4D97-AF65-F5344CB8AC3E}">
        <p14:creationId xmlns:p14="http://schemas.microsoft.com/office/powerpoint/2010/main" val="1119189897"/>
      </p:ext>
    </p:extLst>
  </p:cSld>
  <p:clrMapOvr>
    <a:masterClrMapping/>
  </p:clrMapOvr>
  <mc:AlternateContent xmlns:mc="http://schemas.openxmlformats.org/markup-compatibility/2006" xmlns:p14="http://schemas.microsoft.com/office/powerpoint/2010/main">
    <mc:Choice Requires="p14">
      <p:transition p14:dur="0" advClick="0" advTm="36695"/>
    </mc:Choice>
    <mc:Fallback xmlns="">
      <p:transition advClick="0" advTm="3669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8E78D6B1-EEEF-4B61-9DF3-4931E420BF8D}"/>
              </a:ext>
            </a:extLst>
          </p:cNvPr>
          <p:cNvSpPr/>
          <p:nvPr/>
        </p:nvSpPr>
        <p:spPr>
          <a:xfrm>
            <a:off x="1093693" y="631068"/>
            <a:ext cx="6601579" cy="4170372"/>
          </a:xfrm>
          <a:prstGeom prst="rect">
            <a:avLst/>
          </a:prstGeom>
        </p:spPr>
        <p:txBody>
          <a:bodyPr wrap="square">
            <a:spAutoFit/>
          </a:bodyPr>
          <a:lstStyle/>
          <a:p>
            <a:pPr lvl="0">
              <a:spcBef>
                <a:spcPts val="640"/>
              </a:spcBef>
              <a:buClr>
                <a:schemeClr val="folHlink"/>
              </a:buClr>
              <a:buSzPct val="25000"/>
            </a:pPr>
            <a:r>
              <a:rPr lang="en-GB" sz="3200" b="1" dirty="0">
                <a:solidFill>
                  <a:srgbClr val="0070C0"/>
                </a:solidFill>
              </a:rPr>
              <a:t>FACT: </a:t>
            </a:r>
          </a:p>
          <a:p>
            <a:pPr lvl="0">
              <a:spcBef>
                <a:spcPts val="640"/>
              </a:spcBef>
              <a:buClr>
                <a:schemeClr val="folHlink"/>
              </a:buClr>
              <a:buSzPct val="25000"/>
            </a:pPr>
            <a:endParaRPr lang="en-GB" sz="3200" b="1" dirty="0">
              <a:solidFill>
                <a:srgbClr val="0070C0"/>
              </a:solidFill>
            </a:endParaRPr>
          </a:p>
          <a:p>
            <a:pPr lvl="0">
              <a:spcBef>
                <a:spcPts val="640"/>
              </a:spcBef>
              <a:buClr>
                <a:schemeClr val="folHlink"/>
              </a:buClr>
              <a:buSzPct val="25000"/>
            </a:pPr>
            <a:r>
              <a:rPr lang="en-GB" sz="3200" b="1" dirty="0">
                <a:solidFill>
                  <a:srgbClr val="0070C0"/>
                </a:solidFill>
              </a:rPr>
              <a:t>Vaccination is the most effective strategy for prevention of Hepatitis B Viral (HBV) infection.</a:t>
            </a:r>
          </a:p>
          <a:p>
            <a:pPr lvl="0">
              <a:spcBef>
                <a:spcPts val="640"/>
              </a:spcBef>
              <a:buClr>
                <a:schemeClr val="folHlink"/>
              </a:buClr>
              <a:buSzPct val="25000"/>
            </a:pPr>
            <a:endParaRPr lang="en-GB" sz="3200" b="1" dirty="0">
              <a:solidFill>
                <a:srgbClr val="0070C0"/>
              </a:solidFill>
            </a:endParaRPr>
          </a:p>
          <a:p>
            <a:pPr lvl="0" algn="ctr">
              <a:spcBef>
                <a:spcPts val="640"/>
              </a:spcBef>
              <a:buClr>
                <a:schemeClr val="folHlink"/>
              </a:buClr>
              <a:buSzPct val="25000"/>
            </a:pPr>
            <a:r>
              <a:rPr lang="en-GB" sz="2400" b="1" dirty="0">
                <a:solidFill>
                  <a:schemeClr val="accent6">
                    <a:lumMod val="50000"/>
                  </a:schemeClr>
                </a:solidFill>
              </a:rPr>
              <a:t>World Health Organisation</a:t>
            </a:r>
          </a:p>
          <a:p>
            <a:pPr lvl="0" algn="ctr">
              <a:spcBef>
                <a:spcPts val="640"/>
              </a:spcBef>
              <a:buClr>
                <a:schemeClr val="folHlink"/>
              </a:buClr>
              <a:buSzPct val="25000"/>
            </a:pPr>
            <a:r>
              <a:rPr lang="en-GB" sz="2400" b="1" dirty="0">
                <a:solidFill>
                  <a:schemeClr val="accent6">
                    <a:lumMod val="50000"/>
                  </a:schemeClr>
                </a:solidFill>
              </a:rPr>
              <a:t> (WHO, 2016).</a:t>
            </a:r>
          </a:p>
        </p:txBody>
      </p:sp>
    </p:spTree>
    <p:custDataLst>
      <p:tags r:id="rId1"/>
    </p:custDataLst>
    <p:extLst>
      <p:ext uri="{BB962C8B-B14F-4D97-AF65-F5344CB8AC3E}">
        <p14:creationId xmlns:p14="http://schemas.microsoft.com/office/powerpoint/2010/main" val="4139821630"/>
      </p:ext>
    </p:extLst>
  </p:cSld>
  <p:clrMapOvr>
    <a:masterClrMapping/>
  </p:clrMapOvr>
  <mc:AlternateContent xmlns:mc="http://schemas.openxmlformats.org/markup-compatibility/2006" xmlns:p14="http://schemas.microsoft.com/office/powerpoint/2010/main">
    <mc:Choice Requires="p14">
      <p:transition p14:dur="0" advClick="0" advTm="19127"/>
    </mc:Choice>
    <mc:Fallback xmlns="">
      <p:transition advClick="0" advTm="191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4" name="Rectangle 3">
            <a:extLst>
              <a:ext uri="{FF2B5EF4-FFF2-40B4-BE49-F238E27FC236}">
                <a16:creationId xmlns:a16="http://schemas.microsoft.com/office/drawing/2014/main" id="{E5AC77A4-9181-464A-B9DE-CEC7A3E18A40}"/>
              </a:ext>
            </a:extLst>
          </p:cNvPr>
          <p:cNvSpPr/>
          <p:nvPr/>
        </p:nvSpPr>
        <p:spPr>
          <a:xfrm>
            <a:off x="600635" y="600636"/>
            <a:ext cx="7655859" cy="4848635"/>
          </a:xfrm>
          <a:prstGeom prst="rect">
            <a:avLst/>
          </a:prstGeom>
        </p:spPr>
        <p:txBody>
          <a:bodyPr wrap="square">
            <a:spAutoFit/>
          </a:bodyPr>
          <a:lstStyle/>
          <a:p>
            <a:pPr lvl="0"/>
            <a:r>
              <a:rPr lang="en-GB" sz="3200" b="1" dirty="0">
                <a:solidFill>
                  <a:srgbClr val="0070C0"/>
                </a:solidFill>
              </a:rPr>
              <a:t>Q. Where can I find more information?</a:t>
            </a:r>
          </a:p>
          <a:p>
            <a:pPr lvl="0"/>
            <a:endParaRPr lang="en-GB" sz="2400" b="1" dirty="0">
              <a:solidFill>
                <a:srgbClr val="0070C0"/>
              </a:solidFill>
            </a:endParaRPr>
          </a:p>
          <a:p>
            <a:pPr marL="457200" lvl="0" indent="-381000" algn="just">
              <a:lnSpc>
                <a:spcPct val="115000"/>
              </a:lnSpc>
              <a:spcBef>
                <a:spcPts val="360"/>
              </a:spcBef>
              <a:buSzPct val="100000"/>
              <a:buFont typeface="Arial" panose="020B0604020202020204" pitchFamily="34" charset="0"/>
              <a:buChar char="•"/>
            </a:pPr>
            <a:r>
              <a:rPr lang="en-GB" sz="2400" dirty="0"/>
              <a:t>To help you make an informed decision about the value of vaccination you will receive information directly from the experts in the Occupational Health Department </a:t>
            </a:r>
            <a:r>
              <a:rPr lang="en-GB" sz="2400" dirty="0">
                <a:solidFill>
                  <a:srgbClr val="0A0A0A"/>
                </a:solidFill>
              </a:rPr>
              <a:t>during your first appointment there.</a:t>
            </a:r>
          </a:p>
          <a:p>
            <a:pPr marL="76200" lvl="0">
              <a:lnSpc>
                <a:spcPct val="115000"/>
              </a:lnSpc>
              <a:spcBef>
                <a:spcPts val="360"/>
              </a:spcBef>
              <a:buSzPct val="100000"/>
            </a:pPr>
            <a:endParaRPr lang="en-GB" sz="2400" dirty="0"/>
          </a:p>
          <a:p>
            <a:pPr marL="457200" lvl="0" indent="-381000">
              <a:lnSpc>
                <a:spcPct val="115000"/>
              </a:lnSpc>
              <a:spcBef>
                <a:spcPts val="360"/>
              </a:spcBef>
              <a:buSzPct val="100000"/>
              <a:buFont typeface="Arial" panose="020B0604020202020204" pitchFamily="34" charset="0"/>
              <a:buChar char="•"/>
            </a:pPr>
            <a:r>
              <a:rPr lang="en-GB" sz="2400" dirty="0"/>
              <a:t>Information on Hepatitis B available from the Centre for Disease Control &amp; Prevention (2021). Available at : </a:t>
            </a:r>
            <a:r>
              <a:rPr lang="en-IE" sz="2400" dirty="0">
                <a:hlinkClick r:id="rId4"/>
              </a:rPr>
              <a:t>Hepatitis B Vaccination | CDC</a:t>
            </a:r>
            <a:endParaRPr lang="en-GB" sz="1800" u="sng" dirty="0">
              <a:solidFill>
                <a:srgbClr val="0070C0"/>
              </a:solidFill>
              <a:hlinkClick r:id="rId5">
                <a:extLst>
                  <a:ext uri="{A12FA001-AC4F-418D-AE19-62706E023703}">
                    <ahyp:hlinkClr xmlns:ahyp="http://schemas.microsoft.com/office/drawing/2018/hyperlinkcolor" val="tx"/>
                  </a:ext>
                </a:extLst>
              </a:hlinkClick>
            </a:endParaRPr>
          </a:p>
          <a:p>
            <a:pPr lvl="0">
              <a:lnSpc>
                <a:spcPct val="115000"/>
              </a:lnSpc>
              <a:spcBef>
                <a:spcPts val="360"/>
              </a:spcBef>
            </a:pPr>
            <a:r>
              <a:rPr lang="en-GB" sz="1800" dirty="0"/>
              <a:t>				(Accessed 01 September 2023)</a:t>
            </a:r>
          </a:p>
        </p:txBody>
      </p:sp>
    </p:spTree>
    <p:custDataLst>
      <p:tags r:id="rId1"/>
    </p:custDataLst>
    <p:extLst>
      <p:ext uri="{BB962C8B-B14F-4D97-AF65-F5344CB8AC3E}">
        <p14:creationId xmlns:p14="http://schemas.microsoft.com/office/powerpoint/2010/main" val="803728736"/>
      </p:ext>
    </p:extLst>
  </p:cSld>
  <p:clrMapOvr>
    <a:masterClrMapping/>
  </p:clrMapOvr>
  <mc:AlternateContent xmlns:mc="http://schemas.openxmlformats.org/markup-compatibility/2006" xmlns:p14="http://schemas.microsoft.com/office/powerpoint/2010/main">
    <mc:Choice Requires="p14">
      <p:transition p14:dur="0" advClick="0" advTm="30419"/>
    </mc:Choice>
    <mc:Fallback xmlns="">
      <p:transition advClick="0" advTm="3041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6" name="Shape 347">
            <a:extLst>
              <a:ext uri="{FF2B5EF4-FFF2-40B4-BE49-F238E27FC236}">
                <a16:creationId xmlns:a16="http://schemas.microsoft.com/office/drawing/2014/main" id="{F921F4EB-184A-4201-A397-A0D889BFD912}"/>
              </a:ext>
            </a:extLst>
          </p:cNvPr>
          <p:cNvSpPr txBox="1">
            <a:spLocks/>
          </p:cNvSpPr>
          <p:nvPr/>
        </p:nvSpPr>
        <p:spPr>
          <a:xfrm>
            <a:off x="700772" y="293521"/>
            <a:ext cx="7185895" cy="1188817"/>
          </a:xfrm>
          <a:prstGeom prst="rect">
            <a:avLst/>
          </a:prstGeom>
          <a:noFill/>
          <a:ln>
            <a:noFill/>
          </a:ln>
        </p:spPr>
        <p:txBody>
          <a:bodyPr wrap="square" lIns="91425" tIns="45700" rIns="91425" bIns="45700" anchor="ctr" anchorCtr="0">
            <a:noAutofit/>
          </a:bodyPr>
          <a:lstStyle>
            <a:lvl1pPr algn="l" defTabSz="685846" rtl="0" eaLnBrk="1" latinLnBrk="0" hangingPunct="1">
              <a:lnSpc>
                <a:spcPct val="90000"/>
              </a:lnSpc>
              <a:spcBef>
                <a:spcPct val="0"/>
              </a:spcBef>
              <a:buNone/>
              <a:defRPr lang="en-US" sz="2251" kern="1200">
                <a:solidFill>
                  <a:schemeClr val="tx1"/>
                </a:solidFill>
                <a:latin typeface="Lato" panose="020F0502020204030203" pitchFamily="34" charset="0"/>
                <a:ea typeface="+mj-ea"/>
                <a:cs typeface="+mj-cs"/>
              </a:defRPr>
            </a:lvl1pPr>
          </a:lstStyle>
          <a:p>
            <a:pPr algn="ctr">
              <a:lnSpc>
                <a:spcPct val="100000"/>
              </a:lnSpc>
              <a:spcBef>
                <a:spcPts val="0"/>
              </a:spcBef>
              <a:buClr>
                <a:schemeClr val="folHlink"/>
              </a:buClr>
              <a:buSzPct val="25000"/>
              <a:buFont typeface="Arial"/>
              <a:buNone/>
            </a:pPr>
            <a:r>
              <a:rPr lang="en-GB" sz="3200" b="1">
                <a:solidFill>
                  <a:srgbClr val="0070C0"/>
                </a:solidFill>
                <a:latin typeface="Arial"/>
                <a:ea typeface="Arial"/>
                <a:cs typeface="Arial"/>
                <a:sym typeface="Arial"/>
              </a:rPr>
              <a:t>The Health Screening Programme</a:t>
            </a:r>
            <a:endParaRPr lang="en-GB" sz="3200" b="1" dirty="0">
              <a:solidFill>
                <a:srgbClr val="0070C0"/>
              </a:solidFill>
              <a:latin typeface="Arial"/>
              <a:ea typeface="Arial"/>
              <a:cs typeface="Arial"/>
              <a:sym typeface="Arial"/>
            </a:endParaRPr>
          </a:p>
        </p:txBody>
      </p:sp>
      <p:sp>
        <p:nvSpPr>
          <p:cNvPr id="7" name="Shape 348">
            <a:extLst>
              <a:ext uri="{FF2B5EF4-FFF2-40B4-BE49-F238E27FC236}">
                <a16:creationId xmlns:a16="http://schemas.microsoft.com/office/drawing/2014/main" id="{D89196C0-C1C4-40D1-AF92-203526D6175B}"/>
              </a:ext>
            </a:extLst>
          </p:cNvPr>
          <p:cNvSpPr txBox="1">
            <a:spLocks/>
          </p:cNvSpPr>
          <p:nvPr/>
        </p:nvSpPr>
        <p:spPr>
          <a:xfrm>
            <a:off x="516623" y="1178352"/>
            <a:ext cx="7288434" cy="4116370"/>
          </a:xfrm>
          <a:prstGeom prst="rect">
            <a:avLst/>
          </a:prstGeom>
          <a:noFill/>
          <a:ln>
            <a:noFill/>
          </a:ln>
        </p:spPr>
        <p:txBody>
          <a:bodyPr vert="horz" wrap="square" lIns="91425" tIns="45700" rIns="91425" bIns="45700" rtlCol="0" anchor="t" anchorCtr="0">
            <a:noAutofit/>
          </a:bodyPr>
          <a:lstStyle>
            <a:lvl1pPr marL="171462" indent="-171462" algn="l" defTabSz="685846" rtl="0" eaLnBrk="1" latinLnBrk="0" hangingPunct="1">
              <a:lnSpc>
                <a:spcPct val="90000"/>
              </a:lnSpc>
              <a:spcBef>
                <a:spcPts val="750"/>
              </a:spcBef>
              <a:buFont typeface="Arial" panose="020B0604020202020204" pitchFamily="34" charset="0"/>
              <a:buChar char="•"/>
              <a:defRPr lang="en-US" sz="1800" kern="1200" dirty="0" smtClean="0">
                <a:solidFill>
                  <a:schemeClr val="tx1"/>
                </a:solidFill>
                <a:effectLst/>
                <a:latin typeface="Lato" panose="020F0502020204030203" pitchFamily="34" charset="0"/>
                <a:ea typeface="+mn-ea"/>
                <a:cs typeface="+mn-cs"/>
              </a:defRPr>
            </a:lvl1pPr>
            <a:lvl2pPr marL="514384" indent="-171462" algn="l" defTabSz="685846" rtl="0" eaLnBrk="1" latinLnBrk="0" hangingPunct="1">
              <a:lnSpc>
                <a:spcPct val="90000"/>
              </a:lnSpc>
              <a:spcBef>
                <a:spcPts val="375"/>
              </a:spcBef>
              <a:buFont typeface="Arial" panose="020B0604020202020204" pitchFamily="34" charset="0"/>
              <a:buChar char="•"/>
              <a:defRPr lang="en-US" sz="1500" kern="1200" dirty="0" smtClean="0">
                <a:solidFill>
                  <a:schemeClr val="tx1"/>
                </a:solidFill>
                <a:effectLst/>
                <a:latin typeface="Lato" panose="020F0502020204030203" pitchFamily="34" charset="0"/>
                <a:ea typeface="+mn-ea"/>
                <a:cs typeface="+mn-cs"/>
              </a:defRPr>
            </a:lvl2pPr>
            <a:lvl3pPr marL="857307" indent="-171462" algn="l" defTabSz="685846" rtl="0" eaLnBrk="1" latinLnBrk="0" hangingPunct="1">
              <a:lnSpc>
                <a:spcPct val="90000"/>
              </a:lnSpc>
              <a:spcBef>
                <a:spcPts val="375"/>
              </a:spcBef>
              <a:buFont typeface="Arial" panose="020B0604020202020204" pitchFamily="34" charset="0"/>
              <a:buChar char="•"/>
              <a:defRPr lang="en-US" sz="1350" kern="1200" dirty="0" smtClean="0">
                <a:solidFill>
                  <a:schemeClr val="tx1"/>
                </a:solidFill>
                <a:effectLst/>
                <a:latin typeface="Lato" panose="020F0502020204030203" pitchFamily="34" charset="0"/>
                <a:ea typeface="+mn-ea"/>
                <a:cs typeface="+mn-cs"/>
              </a:defRPr>
            </a:lvl3pPr>
            <a:lvl4pPr marL="1200230" indent="-171462" algn="l" defTabSz="685846" rtl="0" eaLnBrk="1" latinLnBrk="0" hangingPunct="1">
              <a:lnSpc>
                <a:spcPct val="90000"/>
              </a:lnSpc>
              <a:spcBef>
                <a:spcPts val="375"/>
              </a:spcBef>
              <a:buFont typeface="Arial" panose="020B0604020202020204" pitchFamily="34" charset="0"/>
              <a:buChar char="•"/>
              <a:defRPr lang="en-US" sz="1200" kern="1200" dirty="0" smtClean="0">
                <a:solidFill>
                  <a:schemeClr val="tx1"/>
                </a:solidFill>
                <a:effectLst/>
                <a:latin typeface="Lato" panose="020F0502020204030203" pitchFamily="34" charset="0"/>
                <a:ea typeface="+mn-ea"/>
                <a:cs typeface="+mn-cs"/>
              </a:defRPr>
            </a:lvl4pPr>
            <a:lvl5pPr marL="1543153" indent="-171462" algn="l" defTabSz="685846" rtl="0" eaLnBrk="1" latinLnBrk="0" hangingPunct="1">
              <a:lnSpc>
                <a:spcPct val="90000"/>
              </a:lnSpc>
              <a:spcBef>
                <a:spcPts val="375"/>
              </a:spcBef>
              <a:buFont typeface="Arial" panose="020B0604020202020204" pitchFamily="34" charset="0"/>
              <a:buChar char="•"/>
              <a:defRPr lang="en-US" sz="1200" kern="1200" dirty="0">
                <a:solidFill>
                  <a:schemeClr val="tx1"/>
                </a:solidFill>
                <a:effectLst/>
                <a:latin typeface="Lato" panose="020F0502020204030203" pitchFamily="34" charset="0"/>
                <a:ea typeface="+mn-ea"/>
                <a:cs typeface="+mn-cs"/>
              </a:defRPr>
            </a:lvl5pPr>
            <a:lvl6pPr marL="1886076"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98"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21"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44" indent="-171462" algn="l" defTabSz="68584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609600" indent="-609600" algn="ctr">
              <a:spcBef>
                <a:spcPts val="0"/>
              </a:spcBef>
              <a:buClr>
                <a:schemeClr val="dk1"/>
              </a:buClr>
              <a:buSzPct val="25000"/>
              <a:buFont typeface="Arial"/>
              <a:buNone/>
            </a:pPr>
            <a:r>
              <a:rPr lang="en-GB" sz="3200" dirty="0">
                <a:solidFill>
                  <a:srgbClr val="0070C0"/>
                </a:solidFill>
                <a:latin typeface="Arial"/>
                <a:ea typeface="Arial"/>
                <a:cs typeface="Arial"/>
                <a:sym typeface="Arial"/>
              </a:rPr>
              <a:t>Q. What’s Offered?</a:t>
            </a:r>
          </a:p>
          <a:p>
            <a:pPr marL="609600" indent="-609600" algn="just">
              <a:lnSpc>
                <a:spcPct val="150000"/>
              </a:lnSpc>
              <a:spcBef>
                <a:spcPts val="480"/>
              </a:spcBef>
              <a:buClr>
                <a:schemeClr val="dk1"/>
              </a:buClr>
              <a:buSzPct val="25000"/>
              <a:buFont typeface="Arial"/>
              <a:buNone/>
            </a:pPr>
            <a:r>
              <a:rPr lang="en-GB" sz="2400" b="1" dirty="0">
                <a:solidFill>
                  <a:schemeClr val="dk1"/>
                </a:solidFill>
                <a:latin typeface="Arial"/>
                <a:ea typeface="Arial"/>
                <a:cs typeface="Arial"/>
                <a:sym typeface="Arial"/>
              </a:rPr>
              <a:t>	</a:t>
            </a:r>
            <a:r>
              <a:rPr lang="en-GB" sz="2000" dirty="0">
                <a:solidFill>
                  <a:srgbClr val="0A0A0A"/>
                </a:solidFill>
                <a:latin typeface="Arial"/>
                <a:ea typeface="Arial"/>
                <a:cs typeface="Arial"/>
                <a:sym typeface="Arial"/>
              </a:rPr>
              <a:t>You have been asked to provide the hospitals’ Occupational Health Dept with evidence of your BCG status</a:t>
            </a:r>
          </a:p>
          <a:p>
            <a:pPr marL="609600" indent="-609600" algn="just">
              <a:lnSpc>
                <a:spcPct val="150000"/>
              </a:lnSpc>
              <a:spcBef>
                <a:spcPts val="480"/>
              </a:spcBef>
              <a:buClr>
                <a:schemeClr val="dk1"/>
              </a:buClr>
              <a:buSzPct val="25000"/>
              <a:buFont typeface="Arial"/>
              <a:buNone/>
            </a:pPr>
            <a:endParaRPr lang="en-GB" sz="1000" dirty="0">
              <a:solidFill>
                <a:srgbClr val="0A0A0A"/>
              </a:solidFill>
              <a:latin typeface="Arial"/>
              <a:ea typeface="Arial"/>
              <a:cs typeface="Arial"/>
              <a:sym typeface="Arial"/>
            </a:endParaRPr>
          </a:p>
          <a:p>
            <a:pPr marL="609600" indent="-609600" algn="just">
              <a:lnSpc>
                <a:spcPct val="150000"/>
              </a:lnSpc>
              <a:spcBef>
                <a:spcPts val="480"/>
              </a:spcBef>
              <a:buClr>
                <a:schemeClr val="dk1"/>
              </a:buClr>
              <a:buSzPct val="25000"/>
              <a:buFont typeface="Arial"/>
              <a:buNone/>
            </a:pPr>
            <a:r>
              <a:rPr lang="en-GB" sz="2000" dirty="0">
                <a:solidFill>
                  <a:srgbClr val="0A0A0A"/>
                </a:solidFill>
                <a:latin typeface="Arial"/>
                <a:ea typeface="Arial"/>
                <a:cs typeface="Arial"/>
              </a:rPr>
              <a:t>	On your first Occupational Health appointment for Hepatitis B vaccination, you will be advised if any further follow-up is required regarding BCG status</a:t>
            </a:r>
            <a:endParaRPr lang="en-GB" sz="2000" dirty="0">
              <a:solidFill>
                <a:srgbClr val="0A0A0A"/>
              </a:solidFill>
              <a:latin typeface="Arial"/>
              <a:ea typeface="Arial"/>
              <a:cs typeface="Arial"/>
              <a:sym typeface="Arial"/>
            </a:endParaRPr>
          </a:p>
        </p:txBody>
      </p:sp>
    </p:spTree>
    <p:custDataLst>
      <p:tags r:id="rId1"/>
    </p:custDataLst>
    <p:extLst>
      <p:ext uri="{BB962C8B-B14F-4D97-AF65-F5344CB8AC3E}">
        <p14:creationId xmlns:p14="http://schemas.microsoft.com/office/powerpoint/2010/main" val="3923360829"/>
      </p:ext>
    </p:extLst>
  </p:cSld>
  <p:clrMapOvr>
    <a:masterClrMapping/>
  </p:clrMapOvr>
  <mc:AlternateContent xmlns:mc="http://schemas.openxmlformats.org/markup-compatibility/2006" xmlns:p14="http://schemas.microsoft.com/office/powerpoint/2010/main">
    <mc:Choice Requires="p14">
      <p:transition p14:dur="0" advClick="0" advTm="27586"/>
    </mc:Choice>
    <mc:Fallback xmlns="">
      <p:transition advClick="0" advTm="2758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93B6C816-F698-4344-B972-D25D31DD7953}"/>
              </a:ext>
            </a:extLst>
          </p:cNvPr>
          <p:cNvSpPr/>
          <p:nvPr/>
        </p:nvSpPr>
        <p:spPr>
          <a:xfrm>
            <a:off x="358588" y="380057"/>
            <a:ext cx="7772400" cy="5106526"/>
          </a:xfrm>
          <a:prstGeom prst="rect">
            <a:avLst/>
          </a:prstGeom>
        </p:spPr>
        <p:txBody>
          <a:bodyPr wrap="square">
            <a:spAutoFit/>
          </a:bodyPr>
          <a:lstStyle/>
          <a:p>
            <a:pPr marL="609600" lvl="0" indent="-609600">
              <a:buClr>
                <a:schemeClr val="folHlink"/>
              </a:buClr>
              <a:buSzPct val="25000"/>
            </a:pPr>
            <a:r>
              <a:rPr lang="en-GB" sz="3200" b="1" dirty="0">
                <a:solidFill>
                  <a:srgbClr val="0070C0"/>
                </a:solidFill>
              </a:rPr>
              <a:t>Vaccination Programme includes:</a:t>
            </a:r>
          </a:p>
          <a:p>
            <a:pPr marL="609600" lvl="0" indent="-609600">
              <a:spcBef>
                <a:spcPts val="240"/>
              </a:spcBef>
              <a:buClr>
                <a:schemeClr val="dk1"/>
              </a:buClr>
              <a:buSzPct val="25000"/>
            </a:pPr>
            <a:endParaRPr lang="en-GB" sz="900" b="1" dirty="0">
              <a:solidFill>
                <a:schemeClr val="folHlink"/>
              </a:solidFill>
            </a:endParaRPr>
          </a:p>
          <a:p>
            <a:pPr marL="609600" lvl="0" indent="-609600">
              <a:spcBef>
                <a:spcPts val="480"/>
              </a:spcBef>
              <a:buClr>
                <a:schemeClr val="dk1"/>
              </a:buClr>
              <a:buSzPct val="100000"/>
              <a:buFont typeface="Arial"/>
              <a:buChar char="•"/>
            </a:pPr>
            <a:r>
              <a:rPr lang="en-GB" sz="2800" dirty="0">
                <a:solidFill>
                  <a:schemeClr val="accent6">
                    <a:lumMod val="50000"/>
                  </a:schemeClr>
                </a:solidFill>
              </a:rPr>
              <a:t>Programme of Hepatitis B Vaccination </a:t>
            </a:r>
          </a:p>
          <a:p>
            <a:pPr marL="609600" lvl="0" indent="-609600">
              <a:spcBef>
                <a:spcPts val="480"/>
              </a:spcBef>
              <a:buClr>
                <a:schemeClr val="dk1"/>
              </a:buClr>
              <a:buSzPct val="25000"/>
            </a:pPr>
            <a:r>
              <a:rPr lang="en-GB" sz="2800" dirty="0">
                <a:solidFill>
                  <a:schemeClr val="accent6">
                    <a:lumMod val="50000"/>
                  </a:schemeClr>
                </a:solidFill>
              </a:rPr>
              <a:t>	  X 3 doses </a:t>
            </a:r>
          </a:p>
          <a:p>
            <a:pPr marL="609600" lvl="0" indent="-609600">
              <a:spcBef>
                <a:spcPts val="480"/>
              </a:spcBef>
              <a:buClr>
                <a:schemeClr val="dk1"/>
              </a:buClr>
              <a:buSzPct val="25000"/>
            </a:pPr>
            <a:r>
              <a:rPr lang="en-GB" sz="2800" dirty="0">
                <a:solidFill>
                  <a:schemeClr val="accent6">
                    <a:lumMod val="50000"/>
                  </a:schemeClr>
                </a:solidFill>
              </a:rPr>
              <a:t>	</a:t>
            </a:r>
            <a:r>
              <a:rPr lang="en-GB" sz="2400" dirty="0">
                <a:solidFill>
                  <a:schemeClr val="accent6">
                    <a:lumMod val="50000"/>
                  </a:schemeClr>
                </a:solidFill>
              </a:rPr>
              <a:t>(1</a:t>
            </a:r>
            <a:r>
              <a:rPr lang="en-GB" sz="2400" baseline="30000" dirty="0">
                <a:solidFill>
                  <a:schemeClr val="accent6">
                    <a:lumMod val="50000"/>
                  </a:schemeClr>
                </a:solidFill>
              </a:rPr>
              <a:t>st</a:t>
            </a:r>
            <a:r>
              <a:rPr lang="en-GB" sz="2400" dirty="0">
                <a:solidFill>
                  <a:schemeClr val="accent6">
                    <a:lumMod val="50000"/>
                  </a:schemeClr>
                </a:solidFill>
              </a:rPr>
              <a:t> dose soon, 2</a:t>
            </a:r>
            <a:r>
              <a:rPr lang="en-GB" sz="2400" baseline="30000" dirty="0">
                <a:solidFill>
                  <a:schemeClr val="accent6">
                    <a:lumMod val="50000"/>
                  </a:schemeClr>
                </a:solidFill>
              </a:rPr>
              <a:t>nd</a:t>
            </a:r>
            <a:r>
              <a:rPr lang="en-GB" sz="2400" dirty="0">
                <a:solidFill>
                  <a:schemeClr val="accent6">
                    <a:lumMod val="50000"/>
                  </a:schemeClr>
                </a:solidFill>
              </a:rPr>
              <a:t> dose approx. one month later &amp; 3</a:t>
            </a:r>
            <a:r>
              <a:rPr lang="en-GB" sz="2400" baseline="30000" dirty="0">
                <a:solidFill>
                  <a:schemeClr val="accent6">
                    <a:lumMod val="50000"/>
                  </a:schemeClr>
                </a:solidFill>
              </a:rPr>
              <a:t>rd</a:t>
            </a:r>
            <a:r>
              <a:rPr lang="en-GB" sz="2400" dirty="0">
                <a:solidFill>
                  <a:schemeClr val="accent6">
                    <a:lumMod val="50000"/>
                  </a:schemeClr>
                </a:solidFill>
              </a:rPr>
              <a:t> dose approx. 5-6 months after the first dose) </a:t>
            </a:r>
          </a:p>
          <a:p>
            <a:pPr marL="609600" lvl="0" indent="-609600">
              <a:spcBef>
                <a:spcPts val="240"/>
              </a:spcBef>
              <a:buClr>
                <a:schemeClr val="dk1"/>
              </a:buClr>
              <a:buSzPct val="25000"/>
            </a:pPr>
            <a:endParaRPr lang="en-GB" dirty="0">
              <a:solidFill>
                <a:schemeClr val="accent6">
                  <a:lumMod val="50000"/>
                </a:schemeClr>
              </a:solidFill>
            </a:endParaRPr>
          </a:p>
          <a:p>
            <a:pPr marL="609600" lvl="0" indent="-609600">
              <a:spcBef>
                <a:spcPts val="480"/>
              </a:spcBef>
              <a:buClr>
                <a:schemeClr val="dk1"/>
              </a:buClr>
              <a:buSzPct val="100000"/>
              <a:buFont typeface="Arial"/>
              <a:buChar char="•"/>
            </a:pPr>
            <a:r>
              <a:rPr lang="en-GB" sz="2800" dirty="0">
                <a:solidFill>
                  <a:schemeClr val="accent6">
                    <a:lumMod val="50000"/>
                  </a:schemeClr>
                </a:solidFill>
              </a:rPr>
              <a:t>Post Hepatitis B Titres </a:t>
            </a:r>
          </a:p>
          <a:p>
            <a:pPr marL="609600" lvl="0" indent="-609600">
              <a:spcBef>
                <a:spcPts val="400"/>
              </a:spcBef>
              <a:buClr>
                <a:schemeClr val="dk1"/>
              </a:buClr>
              <a:buSzPct val="25000"/>
            </a:pPr>
            <a:r>
              <a:rPr lang="en-GB" sz="2400" dirty="0">
                <a:solidFill>
                  <a:schemeClr val="accent6">
                    <a:lumMod val="50000"/>
                  </a:schemeClr>
                </a:solidFill>
              </a:rPr>
              <a:t>	(to check response levels)</a:t>
            </a:r>
          </a:p>
          <a:p>
            <a:pPr marL="609600" lvl="0" indent="-609600">
              <a:spcBef>
                <a:spcPts val="400"/>
              </a:spcBef>
              <a:buClr>
                <a:schemeClr val="dk1"/>
              </a:buClr>
              <a:buSzPct val="25000"/>
            </a:pPr>
            <a:endParaRPr lang="en-GB" sz="2400" dirty="0">
              <a:solidFill>
                <a:schemeClr val="accent6">
                  <a:lumMod val="50000"/>
                </a:schemeClr>
              </a:solidFill>
            </a:endParaRPr>
          </a:p>
          <a:p>
            <a:pPr marL="609600" lvl="0" indent="-609600">
              <a:spcBef>
                <a:spcPts val="480"/>
              </a:spcBef>
              <a:buClr>
                <a:schemeClr val="dk1"/>
              </a:buClr>
              <a:buSzPct val="100000"/>
              <a:buFont typeface="Arial"/>
              <a:buChar char="•"/>
            </a:pPr>
            <a:r>
              <a:rPr lang="en-GB" sz="2800" dirty="0">
                <a:solidFill>
                  <a:schemeClr val="accent6">
                    <a:lumMod val="50000"/>
                  </a:schemeClr>
                </a:solidFill>
              </a:rPr>
              <a:t>Test to establish presence or absence of Immunity to TB</a:t>
            </a:r>
            <a:r>
              <a:rPr lang="en-GB" sz="2400" dirty="0">
                <a:solidFill>
                  <a:schemeClr val="accent6">
                    <a:lumMod val="50000"/>
                  </a:schemeClr>
                </a:solidFill>
              </a:rPr>
              <a:t> </a:t>
            </a:r>
          </a:p>
        </p:txBody>
      </p:sp>
    </p:spTree>
    <p:custDataLst>
      <p:tags r:id="rId1"/>
    </p:custDataLst>
    <p:extLst>
      <p:ext uri="{BB962C8B-B14F-4D97-AF65-F5344CB8AC3E}">
        <p14:creationId xmlns:p14="http://schemas.microsoft.com/office/powerpoint/2010/main" val="648377730"/>
      </p:ext>
    </p:extLst>
  </p:cSld>
  <p:clrMapOvr>
    <a:masterClrMapping/>
  </p:clrMapOvr>
  <mc:AlternateContent xmlns:mc="http://schemas.openxmlformats.org/markup-compatibility/2006" xmlns:p14="http://schemas.microsoft.com/office/powerpoint/2010/main">
    <mc:Choice Requires="p14">
      <p:transition p14:dur="0" advClick="0" advTm="66806"/>
    </mc:Choice>
    <mc:Fallback xmlns="">
      <p:transition advClick="0" advTm="6680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F56445BB-AE64-4B18-AF47-6C470D2F382A}"/>
              </a:ext>
            </a:extLst>
          </p:cNvPr>
          <p:cNvSpPr/>
          <p:nvPr/>
        </p:nvSpPr>
        <p:spPr>
          <a:xfrm>
            <a:off x="251012" y="259976"/>
            <a:ext cx="8337176" cy="4862870"/>
          </a:xfrm>
          <a:prstGeom prst="rect">
            <a:avLst/>
          </a:prstGeom>
        </p:spPr>
        <p:txBody>
          <a:bodyPr wrap="square">
            <a:spAutoFit/>
          </a:bodyPr>
          <a:lstStyle/>
          <a:p>
            <a:pPr lvl="0">
              <a:buClr>
                <a:schemeClr val="dk1"/>
              </a:buClr>
              <a:buSzPct val="100000"/>
            </a:pPr>
            <a:r>
              <a:rPr lang="en-GB" sz="3200" b="1" dirty="0">
                <a:solidFill>
                  <a:srgbClr val="0070C0"/>
                </a:solidFill>
              </a:rPr>
              <a:t>Blood tests to establish presence or absence of Immunity to:</a:t>
            </a:r>
          </a:p>
          <a:p>
            <a:pPr marL="1371600" lvl="2" indent="-457200">
              <a:spcBef>
                <a:spcPts val="360"/>
              </a:spcBef>
              <a:buClr>
                <a:schemeClr val="dk1"/>
              </a:buClr>
              <a:buSzPct val="100000"/>
              <a:buFont typeface="Arial"/>
              <a:buChar char="•"/>
            </a:pPr>
            <a:r>
              <a:rPr lang="en-GB" sz="2400" dirty="0">
                <a:solidFill>
                  <a:schemeClr val="accent6">
                    <a:lumMod val="50000"/>
                  </a:schemeClr>
                </a:solidFill>
              </a:rPr>
              <a:t>Measles</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Mumps</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Rubella</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Varicella (chickenpox)</a:t>
            </a:r>
          </a:p>
          <a:p>
            <a:pPr marL="1371600" lvl="2" indent="-457200">
              <a:spcBef>
                <a:spcPts val="360"/>
              </a:spcBef>
              <a:buClr>
                <a:schemeClr val="dk1"/>
              </a:buClr>
              <a:buSzPct val="100000"/>
            </a:pPr>
            <a:endParaRPr lang="en-GB" sz="2400" dirty="0">
              <a:solidFill>
                <a:schemeClr val="accent6">
                  <a:lumMod val="50000"/>
                </a:schemeClr>
              </a:solidFill>
            </a:endParaRPr>
          </a:p>
          <a:p>
            <a:pPr marL="1371600" lvl="2" indent="-457200">
              <a:spcBef>
                <a:spcPts val="360"/>
              </a:spcBef>
              <a:buClr>
                <a:schemeClr val="dk1"/>
              </a:buClr>
              <a:buSzPct val="100000"/>
              <a:buFont typeface="Arial"/>
              <a:buChar char="•"/>
            </a:pPr>
            <a:r>
              <a:rPr lang="en-GB" sz="2400" dirty="0">
                <a:solidFill>
                  <a:schemeClr val="accent6">
                    <a:lumMod val="50000"/>
                  </a:schemeClr>
                </a:solidFill>
              </a:rPr>
              <a:t>NB: C&amp;G and Midwifery students -  Pertussis</a:t>
            </a:r>
            <a:endParaRPr lang="en-GB" dirty="0">
              <a:solidFill>
                <a:schemeClr val="accent6">
                  <a:lumMod val="50000"/>
                </a:schemeClr>
              </a:solidFill>
            </a:endParaRPr>
          </a:p>
        </p:txBody>
      </p:sp>
    </p:spTree>
    <p:custDataLst>
      <p:tags r:id="rId1"/>
    </p:custDataLst>
    <p:extLst>
      <p:ext uri="{BB962C8B-B14F-4D97-AF65-F5344CB8AC3E}">
        <p14:creationId xmlns:p14="http://schemas.microsoft.com/office/powerpoint/2010/main" val="1207246583"/>
      </p:ext>
    </p:extLst>
  </p:cSld>
  <p:clrMapOvr>
    <a:masterClrMapping/>
  </p:clrMapOvr>
  <mc:AlternateContent xmlns:mc="http://schemas.openxmlformats.org/markup-compatibility/2006" xmlns:p14="http://schemas.microsoft.com/office/powerpoint/2010/main">
    <mc:Choice Requires="p14">
      <p:transition p14:dur="0" advClick="0" advTm="28541"/>
    </mc:Choice>
    <mc:Fallback xmlns="">
      <p:transition advClick="0" advTm="2854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2" name="Rectangle 1">
            <a:extLst>
              <a:ext uri="{FF2B5EF4-FFF2-40B4-BE49-F238E27FC236}">
                <a16:creationId xmlns:a16="http://schemas.microsoft.com/office/drawing/2014/main" id="{14E00B86-1132-4E57-A84E-E9ACD446ECCA}"/>
              </a:ext>
            </a:extLst>
          </p:cNvPr>
          <p:cNvSpPr/>
          <p:nvPr/>
        </p:nvSpPr>
        <p:spPr>
          <a:xfrm>
            <a:off x="367553" y="182697"/>
            <a:ext cx="8408894" cy="4108817"/>
          </a:xfrm>
          <a:prstGeom prst="rect">
            <a:avLst/>
          </a:prstGeom>
        </p:spPr>
        <p:txBody>
          <a:bodyPr wrap="square">
            <a:spAutoFit/>
          </a:bodyPr>
          <a:lstStyle/>
          <a:p>
            <a:pPr marL="342900" lvl="0" indent="-342900">
              <a:spcBef>
                <a:spcPts val="480"/>
              </a:spcBef>
              <a:buClr>
                <a:srgbClr val="7030A0"/>
              </a:buClr>
              <a:buSzPct val="25000"/>
            </a:pPr>
            <a:r>
              <a:rPr lang="en-GB" sz="3200" b="1" dirty="0">
                <a:solidFill>
                  <a:srgbClr val="0070C0"/>
                </a:solidFill>
              </a:rPr>
              <a:t>Q. Where do the </a:t>
            </a:r>
            <a:r>
              <a:rPr lang="en-GB" sz="3200" b="1" u="sng" dirty="0">
                <a:solidFill>
                  <a:srgbClr val="0070C0"/>
                </a:solidFill>
              </a:rPr>
              <a:t>free </a:t>
            </a:r>
            <a:r>
              <a:rPr lang="en-GB" sz="3200" b="1" dirty="0">
                <a:solidFill>
                  <a:srgbClr val="0070C0"/>
                </a:solidFill>
              </a:rPr>
              <a:t>vaccinations take  place?</a:t>
            </a:r>
          </a:p>
          <a:p>
            <a:pPr marL="342900" lvl="0" indent="-342900">
              <a:spcBef>
                <a:spcPts val="480"/>
              </a:spcBef>
              <a:buClr>
                <a:schemeClr val="dk1"/>
              </a:buClr>
              <a:buSzPct val="25000"/>
            </a:pPr>
            <a:endParaRPr lang="en-GB" b="1" dirty="0">
              <a:solidFill>
                <a:srgbClr val="7030A0"/>
              </a:solidFill>
            </a:endParaRPr>
          </a:p>
          <a:p>
            <a:pPr marL="342900" lvl="0" indent="-342900">
              <a:spcBef>
                <a:spcPts val="480"/>
              </a:spcBef>
              <a:buClr>
                <a:schemeClr val="dk1"/>
              </a:buClr>
              <a:buSzPct val="25000"/>
            </a:pPr>
            <a:endParaRPr lang="en-GB" b="1" dirty="0">
              <a:solidFill>
                <a:srgbClr val="7030A0"/>
              </a:solidFill>
            </a:endParaRPr>
          </a:p>
          <a:p>
            <a:pPr marL="342900" lvl="0" indent="-342900">
              <a:spcBef>
                <a:spcPts val="480"/>
              </a:spcBef>
              <a:buClr>
                <a:schemeClr val="dk1"/>
              </a:buClr>
              <a:buSzPct val="100000"/>
              <a:buFont typeface="Arial"/>
              <a:buChar char="•"/>
            </a:pPr>
            <a:r>
              <a:rPr lang="en-GB" sz="2400" dirty="0">
                <a:solidFill>
                  <a:schemeClr val="accent6">
                    <a:lumMod val="50000"/>
                  </a:schemeClr>
                </a:solidFill>
              </a:rPr>
              <a:t>With personnel in the hospitals Occupational Health Dept. </a:t>
            </a:r>
          </a:p>
          <a:p>
            <a:pPr marL="342900" lvl="0" indent="-342900">
              <a:spcBef>
                <a:spcPts val="480"/>
              </a:spcBef>
              <a:buClr>
                <a:schemeClr val="dk1"/>
              </a:buClr>
              <a:buSzPct val="25000"/>
            </a:pPr>
            <a:endParaRPr lang="en-GB" sz="2400" dirty="0">
              <a:solidFill>
                <a:schemeClr val="accent6">
                  <a:lumMod val="50000"/>
                </a:schemeClr>
              </a:solidFill>
            </a:endParaRPr>
          </a:p>
          <a:p>
            <a:pPr marL="342900" lvl="0" indent="-342900">
              <a:spcBef>
                <a:spcPts val="480"/>
              </a:spcBef>
              <a:buClr>
                <a:schemeClr val="dk1"/>
              </a:buClr>
              <a:buSzPct val="100000"/>
              <a:buFont typeface="Arial"/>
              <a:buChar char="•"/>
            </a:pPr>
            <a:r>
              <a:rPr lang="en-GB" sz="2400" dirty="0">
                <a:solidFill>
                  <a:schemeClr val="accent6">
                    <a:lumMod val="50000"/>
                  </a:schemeClr>
                </a:solidFill>
              </a:rPr>
              <a:t>While Vaccination Programmes may differ slightly between Occupational Health Departments, they broadly offer the same vaccination &amp; screening </a:t>
            </a:r>
          </a:p>
          <a:p>
            <a:pPr lvl="0">
              <a:spcBef>
                <a:spcPts val="480"/>
              </a:spcBef>
              <a:buClr>
                <a:schemeClr val="dk1"/>
              </a:buClr>
              <a:buSzPct val="100000"/>
            </a:pPr>
            <a:endParaRPr lang="en-GB" sz="2400" dirty="0">
              <a:solidFill>
                <a:schemeClr val="accent6">
                  <a:lumMod val="50000"/>
                </a:schemeClr>
              </a:solidFill>
            </a:endParaRPr>
          </a:p>
        </p:txBody>
      </p:sp>
    </p:spTree>
    <p:custDataLst>
      <p:tags r:id="rId1"/>
    </p:custDataLst>
    <p:extLst>
      <p:ext uri="{BB962C8B-B14F-4D97-AF65-F5344CB8AC3E}">
        <p14:creationId xmlns:p14="http://schemas.microsoft.com/office/powerpoint/2010/main" val="581292148"/>
      </p:ext>
    </p:extLst>
  </p:cSld>
  <p:clrMapOvr>
    <a:masterClrMapping/>
  </p:clrMapOvr>
  <mc:AlternateContent xmlns:mc="http://schemas.openxmlformats.org/markup-compatibility/2006" xmlns:p14="http://schemas.microsoft.com/office/powerpoint/2010/main">
    <mc:Choice Requires="p14">
      <p:transition p14:dur="0" advClick="0" advTm="40472"/>
    </mc:Choice>
    <mc:Fallback xmlns="">
      <p:transition advClick="0" advTm="4047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0" y="5354438"/>
            <a:ext cx="9144000" cy="670340"/>
            <a:chOff x="0" y="11991164"/>
            <a:chExt cx="24377650" cy="1787107"/>
          </a:xfrm>
          <a:solidFill>
            <a:srgbClr val="1088D7"/>
          </a:solidFill>
        </p:grpSpPr>
        <p:sp>
          <p:nvSpPr>
            <p:cNvPr id="48" name="Subtitle 2"/>
            <p:cNvSpPr txBox="1">
              <a:spLocks/>
            </p:cNvSpPr>
            <p:nvPr/>
          </p:nvSpPr>
          <p:spPr>
            <a:xfrm>
              <a:off x="0" y="11991164"/>
              <a:ext cx="24377650" cy="1787107"/>
            </a:xfrm>
            <a:prstGeom prst="rect">
              <a:avLst/>
            </a:prstGeom>
            <a:grpFill/>
          </p:spPr>
          <p:txBody>
            <a:bodyPr vert="horz" lIns="81580" tIns="40790" rIns="81580" bIns="40790"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163" b="1" dirty="0">
                <a:solidFill>
                  <a:schemeClr val="bg1"/>
                </a:solidFill>
              </a:endParaRPr>
            </a:p>
          </p:txBody>
        </p:sp>
        <p:sp>
          <p:nvSpPr>
            <p:cNvPr id="49" name="TextBox 48"/>
            <p:cNvSpPr txBox="1"/>
            <p:nvPr/>
          </p:nvSpPr>
          <p:spPr>
            <a:xfrm>
              <a:off x="0" y="12343459"/>
              <a:ext cx="24377650" cy="923436"/>
            </a:xfrm>
            <a:prstGeom prst="rect">
              <a:avLst/>
            </a:prstGeom>
            <a:grpFill/>
          </p:spPr>
          <p:txBody>
            <a:bodyPr wrap="square" lIns="34292" tIns="17146" rIns="34292" bIns="17146" rtlCol="0">
              <a:spAutoFit/>
            </a:bodyPr>
            <a:lstStyle/>
            <a:p>
              <a:pPr algn="ctr"/>
              <a:r>
                <a:rPr lang="en-IE"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rPr>
                <a:t>Undergraduate Orientation |</a:t>
              </a:r>
              <a:endParaRPr lang="id-ID" sz="2026" dirty="0">
                <a:solidFill>
                  <a:schemeClr val="tx1">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56" name="Picture 5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5273" y="4242500"/>
            <a:ext cx="1427261" cy="1052221"/>
          </a:xfrm>
          <a:prstGeom prst="rect">
            <a:avLst/>
          </a:prstGeom>
        </p:spPr>
      </p:pic>
      <p:sp>
        <p:nvSpPr>
          <p:cNvPr id="3" name="Rectangle 2">
            <a:extLst>
              <a:ext uri="{FF2B5EF4-FFF2-40B4-BE49-F238E27FC236}">
                <a16:creationId xmlns:a16="http://schemas.microsoft.com/office/drawing/2014/main" id="{1A79FA30-2427-484C-965B-6F0C90D964DA}"/>
              </a:ext>
            </a:extLst>
          </p:cNvPr>
          <p:cNvSpPr/>
          <p:nvPr/>
        </p:nvSpPr>
        <p:spPr>
          <a:xfrm>
            <a:off x="717175" y="663388"/>
            <a:ext cx="7109653" cy="4678204"/>
          </a:xfrm>
          <a:prstGeom prst="rect">
            <a:avLst/>
          </a:prstGeom>
        </p:spPr>
        <p:txBody>
          <a:bodyPr wrap="square">
            <a:spAutoFit/>
          </a:bodyPr>
          <a:lstStyle/>
          <a:p>
            <a:pPr marL="609600" lvl="0" indent="-609600">
              <a:buClr>
                <a:schemeClr val="dk1"/>
              </a:buClr>
              <a:buSzPct val="25000"/>
            </a:pPr>
            <a:r>
              <a:rPr lang="en-GB" sz="3600" b="1" dirty="0">
                <a:solidFill>
                  <a:srgbClr val="0070C0"/>
                </a:solidFill>
              </a:rPr>
              <a:t>Please Note</a:t>
            </a:r>
          </a:p>
          <a:p>
            <a:pPr marL="609600" lvl="0" indent="-609600">
              <a:buClr>
                <a:schemeClr val="dk1"/>
              </a:buClr>
              <a:buSzPct val="25000"/>
            </a:pPr>
            <a:endParaRPr lang="en-GB" sz="3600" b="1" dirty="0">
              <a:solidFill>
                <a:srgbClr val="0070C0"/>
              </a:solidFill>
            </a:endParaRPr>
          </a:p>
          <a:p>
            <a:pPr marL="609600" lvl="0" indent="-609600">
              <a:spcBef>
                <a:spcPts val="560"/>
              </a:spcBef>
              <a:buClr>
                <a:schemeClr val="folHlink"/>
              </a:buClr>
              <a:buSzPct val="25000"/>
            </a:pPr>
            <a:r>
              <a:rPr lang="en-GB" b="1" dirty="0">
                <a:solidFill>
                  <a:schemeClr val="folHlink"/>
                </a:solidFill>
              </a:rPr>
              <a:t>	</a:t>
            </a:r>
            <a:r>
              <a:rPr lang="en-GB" sz="2400" dirty="0">
                <a:solidFill>
                  <a:schemeClr val="accent5">
                    <a:lumMod val="50000"/>
                  </a:schemeClr>
                </a:solidFill>
              </a:rPr>
              <a:t>MRSA Screening is done later in Stages 2 &amp; 3 of the Programme, prior to placements in hospitals that require it (NMH, CHI at Crumlin, &amp; </a:t>
            </a:r>
            <a:r>
              <a:rPr lang="en-GB" sz="2400" dirty="0">
                <a:solidFill>
                  <a:srgbClr val="0A0A0A"/>
                </a:solidFill>
              </a:rPr>
              <a:t>Sports Surgery Clinic, Santry)</a:t>
            </a:r>
          </a:p>
          <a:p>
            <a:pPr marL="609600" lvl="0" indent="-609600">
              <a:spcBef>
                <a:spcPts val="560"/>
              </a:spcBef>
              <a:buClr>
                <a:schemeClr val="dk1"/>
              </a:buClr>
              <a:buSzPct val="25000"/>
            </a:pPr>
            <a:r>
              <a:rPr lang="en-GB" sz="2400" dirty="0">
                <a:solidFill>
                  <a:schemeClr val="accent5">
                    <a:lumMod val="50000"/>
                  </a:schemeClr>
                </a:solidFill>
              </a:rPr>
              <a:t>	</a:t>
            </a:r>
          </a:p>
          <a:p>
            <a:pPr marL="609600" lvl="0" indent="-609600">
              <a:spcBef>
                <a:spcPts val="560"/>
              </a:spcBef>
              <a:buClr>
                <a:schemeClr val="dk1"/>
              </a:buClr>
              <a:buSzPct val="25000"/>
            </a:pPr>
            <a:r>
              <a:rPr lang="en-GB" sz="2400" dirty="0">
                <a:solidFill>
                  <a:schemeClr val="accent5">
                    <a:lumMod val="50000"/>
                  </a:schemeClr>
                </a:solidFill>
              </a:rPr>
              <a:t>	It is highly recommended that ALL students participate in the vaccination &amp; screening programme</a:t>
            </a:r>
          </a:p>
          <a:p>
            <a:pPr marL="609600" lvl="0" indent="-609600">
              <a:spcBef>
                <a:spcPts val="560"/>
              </a:spcBef>
              <a:buClr>
                <a:schemeClr val="dk1"/>
              </a:buClr>
              <a:buSzPct val="25000"/>
            </a:pPr>
            <a:endParaRPr lang="en-GB" dirty="0">
              <a:solidFill>
                <a:schemeClr val="tx1"/>
              </a:solidFill>
            </a:endParaRPr>
          </a:p>
        </p:txBody>
      </p:sp>
    </p:spTree>
    <p:custDataLst>
      <p:tags r:id="rId1"/>
    </p:custDataLst>
    <p:extLst>
      <p:ext uri="{BB962C8B-B14F-4D97-AF65-F5344CB8AC3E}">
        <p14:creationId xmlns:p14="http://schemas.microsoft.com/office/powerpoint/2010/main" val="365058312"/>
      </p:ext>
    </p:extLst>
  </p:cSld>
  <p:clrMapOvr>
    <a:masterClrMapping/>
  </p:clrMapOvr>
  <mc:AlternateContent xmlns:mc="http://schemas.openxmlformats.org/markup-compatibility/2006" xmlns:p14="http://schemas.microsoft.com/office/powerpoint/2010/main">
    <mc:Choice Requires="p14">
      <p:transition p14:dur="0" advClick="0" advTm="51756"/>
    </mc:Choice>
    <mc:Fallback xmlns="">
      <p:transition advClick="0" advTm="51756"/>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TIMING" val="|1.7|2.9|1.9"/>
</p:tagLst>
</file>

<file path=ppt/tags/tag11.xml><?xml version="1.0" encoding="utf-8"?>
<p:tagLst xmlns:a="http://schemas.openxmlformats.org/drawingml/2006/main" xmlns:r="http://schemas.openxmlformats.org/officeDocument/2006/relationships" xmlns:p="http://schemas.openxmlformats.org/presentationml/2006/main">
  <p:tag name="TIMING" val="|1.7|2.9|1.9"/>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TIMING" val="|1.7|2.9|1.9"/>
</p:tagLst>
</file>

<file path=ppt/tags/tag3.xml><?xml version="1.0" encoding="utf-8"?>
<p:tagLst xmlns:a="http://schemas.openxmlformats.org/drawingml/2006/main" xmlns:r="http://schemas.openxmlformats.org/officeDocument/2006/relationships" xmlns:p="http://schemas.openxmlformats.org/presentationml/2006/main">
  <p:tag name="TIMING" val="|1.7|2.9|1.9"/>
</p:tagLst>
</file>

<file path=ppt/tags/tag4.xml><?xml version="1.0" encoding="utf-8"?>
<p:tagLst xmlns:a="http://schemas.openxmlformats.org/drawingml/2006/main" xmlns:r="http://schemas.openxmlformats.org/officeDocument/2006/relationships" xmlns:p="http://schemas.openxmlformats.org/presentationml/2006/main">
  <p:tag name="TIMING" val="|1.7|2.9|1.9"/>
</p:tagLst>
</file>

<file path=ppt/tags/tag5.xml><?xml version="1.0" encoding="utf-8"?>
<p:tagLst xmlns:a="http://schemas.openxmlformats.org/drawingml/2006/main" xmlns:r="http://schemas.openxmlformats.org/officeDocument/2006/relationships" xmlns:p="http://schemas.openxmlformats.org/presentationml/2006/main">
  <p:tag name="TIMING" val="|1.7|2.9|1.9"/>
</p:tagLst>
</file>

<file path=ppt/tags/tag6.xml><?xml version="1.0" encoding="utf-8"?>
<p:tagLst xmlns:a="http://schemas.openxmlformats.org/drawingml/2006/main" xmlns:r="http://schemas.openxmlformats.org/officeDocument/2006/relationships" xmlns:p="http://schemas.openxmlformats.org/presentationml/2006/main">
  <p:tag name="TIMING" val="|1.7|2.9|1.9"/>
</p:tagLst>
</file>

<file path=ppt/tags/tag7.xml><?xml version="1.0" encoding="utf-8"?>
<p:tagLst xmlns:a="http://schemas.openxmlformats.org/drawingml/2006/main" xmlns:r="http://schemas.openxmlformats.org/officeDocument/2006/relationships" xmlns:p="http://schemas.openxmlformats.org/presentationml/2006/main">
  <p:tag name="TIMING" val="|1.7|2.9|1.9"/>
</p:tagLst>
</file>

<file path=ppt/tags/tag8.xml><?xml version="1.0" encoding="utf-8"?>
<p:tagLst xmlns:a="http://schemas.openxmlformats.org/drawingml/2006/main" xmlns:r="http://schemas.openxmlformats.org/officeDocument/2006/relationships" xmlns:p="http://schemas.openxmlformats.org/presentationml/2006/main">
  <p:tag name="TIMING" val="|1.7|2.9|1.9"/>
</p:tagLst>
</file>

<file path=ppt/tags/tag9.xml><?xml version="1.0" encoding="utf-8"?>
<p:tagLst xmlns:a="http://schemas.openxmlformats.org/drawingml/2006/main" xmlns:r="http://schemas.openxmlformats.org/officeDocument/2006/relationships" xmlns:p="http://schemas.openxmlformats.org/presentationml/2006/main">
  <p:tag name="TIMING" val="|1.7|2.9|1.9"/>
</p:tagLst>
</file>

<file path=ppt/theme/theme1.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Theme">
  <a:themeElements>
    <a:clrScheme name="Motagua - Coloured 4 - Light">
      <a:dk1>
        <a:srgbClr val="7E7E7E"/>
      </a:dk1>
      <a:lt1>
        <a:sysClr val="window" lastClr="FFFFFF"/>
      </a:lt1>
      <a:dk2>
        <a:srgbClr val="6B6B6B"/>
      </a:dk2>
      <a:lt2>
        <a:srgbClr val="FFFFFF"/>
      </a:lt2>
      <a:accent1>
        <a:srgbClr val="4E7DDE"/>
      </a:accent1>
      <a:accent2>
        <a:srgbClr val="2CCCCF"/>
      </a:accent2>
      <a:accent3>
        <a:srgbClr val="CECED0"/>
      </a:accent3>
      <a:accent4>
        <a:srgbClr val="F35748"/>
      </a:accent4>
      <a:accent5>
        <a:srgbClr val="42456C"/>
      </a:accent5>
      <a:accent6>
        <a:srgbClr val="445469"/>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907</Words>
  <Application>Microsoft Office PowerPoint</Application>
  <PresentationFormat>On-screen Show (4:3)</PresentationFormat>
  <Paragraphs>111</Paragraphs>
  <Slides>13</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Calibri</vt:lpstr>
      <vt:lpstr>Lato</vt:lpstr>
      <vt:lpstr>Lato Light</vt:lpstr>
      <vt:lpstr>Lato Regular</vt:lpstr>
      <vt:lpstr>Raleway Light</vt:lpstr>
      <vt:lpstr>Verdana</vt:lpstr>
      <vt:lpstr>Custom Design</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Coronavirus disease  (COVID-19)</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ORIENTATION  Health Screening &amp; Vaccination Programme  BSc Nursing, Midwifery &amp; Mental Health Students</dc:title>
  <dc:creator>Margaret Folan</dc:creator>
  <cp:lastModifiedBy>Margaret Folan</cp:lastModifiedBy>
  <cp:revision>26</cp:revision>
  <dcterms:modified xsi:type="dcterms:W3CDTF">2024-08-29T10:38:53Z</dcterms:modified>
</cp:coreProperties>
</file>